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media/image93.png" ContentType="image/png"/>
  <Override PartName="/ppt/media/image92.png" ContentType="image/png"/>
  <Override PartName="/ppt/media/image91.png" ContentType="image/png"/>
  <Override PartName="/ppt/media/image90.png" ContentType="image/png"/>
  <Override PartName="/ppt/media/image85.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86.png" ContentType="image/png"/>
  <Override PartName="/ppt/media/image5.png" ContentType="image/png"/>
  <Override PartName="/ppt/media/image60.png" ContentType="image/png"/>
  <Override PartName="/ppt/media/image84.png" ContentType="image/png"/>
  <Override PartName="/ppt/media/image3.png" ContentType="image/png"/>
  <Override PartName="/ppt/media/image87.png" ContentType="image/png"/>
  <Override PartName="/ppt/media/image6.png" ContentType="image/png"/>
  <Override PartName="/ppt/media/image61.png" ContentType="image/png"/>
  <Override PartName="/ppt/media/image89.png" ContentType="image/png"/>
  <Override PartName="/ppt/media/image8.png" ContentType="image/png"/>
  <Override PartName="/ppt/media/image63.png" ContentType="image/png"/>
  <Override PartName="/ppt/media/image88.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47.png" ContentType="image/png"/>
  <Override PartName="/ppt/media/image4.jpeg" ContentType="image/jpeg"/>
  <Override PartName="/ppt/media/image14.png" ContentType="image/png"/>
  <Override PartName="/ppt/media/image39.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2.png" ContentType="image/png"/>
  <Override PartName="/ppt/media/image37.png" ContentType="image/png"/>
  <Override PartName="/ppt/media/image13.png" ContentType="image/png"/>
  <Override PartName="/ppt/media/image38.png" ContentType="image/png"/>
  <Override PartName="/ppt/media/image15.png" ContentType="image/png"/>
  <Override PartName="/ppt/media/image16.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72.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216000" y="812520"/>
            <a:ext cx="7127280" cy="4008960"/>
          </a:xfrm>
          <a:prstGeom prst="rect">
            <a:avLst/>
          </a:prstGeom>
        </p:spPr>
        <p:txBody>
          <a:bodyPr lIns="0" rIns="0" tIns="0" bIns="0" anchor="ctr"/>
          <a:p>
            <a:pPr algn="ctr"/>
            <a:r>
              <a:rPr b="0" lang="fr-FR" sz="4400" spc="-1" strike="noStrike">
                <a:latin typeface="Arial"/>
              </a:rPr>
              <a:t>Cliquez pour déplacer la diapo</a:t>
            </a:r>
            <a:endParaRPr b="0" lang="fr-FR" sz="4400" spc="-1" strike="noStrike">
              <a:latin typeface="Arial"/>
            </a:endParaRPr>
          </a:p>
        </p:txBody>
      </p:sp>
      <p:sp>
        <p:nvSpPr>
          <p:cNvPr id="157"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158"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 </a:t>
            </a:r>
            <a:endParaRPr b="0" lang="fr-FR" sz="1400" spc="-1" strike="noStrike">
              <a:latin typeface="Times New Roman"/>
            </a:endParaRPr>
          </a:p>
        </p:txBody>
      </p:sp>
      <p:sp>
        <p:nvSpPr>
          <p:cNvPr id="159"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 </a:t>
            </a:r>
            <a:endParaRPr b="0" lang="fr-FR" sz="1400" spc="-1" strike="noStrike">
              <a:latin typeface="Times New Roman"/>
            </a:endParaRPr>
          </a:p>
        </p:txBody>
      </p:sp>
      <p:sp>
        <p:nvSpPr>
          <p:cNvPr id="160"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 </a:t>
            </a:r>
            <a:endParaRPr b="0" lang="fr-FR" sz="1400" spc="-1" strike="noStrike">
              <a:latin typeface="Times New Roman"/>
            </a:endParaRPr>
          </a:p>
        </p:txBody>
      </p:sp>
      <p:sp>
        <p:nvSpPr>
          <p:cNvPr id="161" name="PlaceHolder 6"/>
          <p:cNvSpPr>
            <a:spLocks noGrp="1"/>
          </p:cNvSpPr>
          <p:nvPr>
            <p:ph type="sldNum"/>
          </p:nvPr>
        </p:nvSpPr>
        <p:spPr>
          <a:xfrm>
            <a:off x="4278960" y="10157400"/>
            <a:ext cx="3280680" cy="534240"/>
          </a:xfrm>
          <a:prstGeom prst="rect">
            <a:avLst/>
          </a:prstGeom>
        </p:spPr>
        <p:txBody>
          <a:bodyPr lIns="0" rIns="0" tIns="0" bIns="0" anchor="b"/>
          <a:p>
            <a:pPr algn="r"/>
            <a:fld id="{CFBB250B-7637-4B83-BBED-D005603F8A42}" type="slidenum">
              <a:rPr b="0" lang="fr-FR" sz="1400" spc="-1" strike="noStrike">
                <a:latin typeface="Times New Roman"/>
              </a:rPr>
              <a:t>1</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body"/>
          </p:nvPr>
        </p:nvSpPr>
        <p:spPr>
          <a:xfrm>
            <a:off x="685800" y="4343400"/>
            <a:ext cx="5481000" cy="4109400"/>
          </a:xfrm>
          <a:prstGeom prst="rect">
            <a:avLst/>
          </a:prstGeom>
        </p:spPr>
        <p:txBody>
          <a:bodyPr lIns="0" rIns="0" tIns="0" bIns="0"/>
          <a:p>
            <a:endParaRPr b="0" lang="fr-FR" sz="2000" spc="-1" strike="noStrike">
              <a:latin typeface="Arial"/>
            </a:endParaRPr>
          </a:p>
        </p:txBody>
      </p:sp>
      <p:sp>
        <p:nvSpPr>
          <p:cNvPr id="807" name="CustomShape 2"/>
          <p:cNvSpPr/>
          <p:nvPr/>
        </p:nvSpPr>
        <p:spPr>
          <a:xfrm>
            <a:off x="3884760" y="8685360"/>
            <a:ext cx="2966400" cy="451800"/>
          </a:xfrm>
          <a:prstGeom prst="rect">
            <a:avLst/>
          </a:prstGeom>
          <a:noFill/>
          <a:ln>
            <a:noFill/>
          </a:ln>
        </p:spPr>
        <p:style>
          <a:lnRef idx="0"/>
          <a:fillRef idx="0"/>
          <a:effectRef idx="0"/>
          <a:fontRef idx="minor"/>
        </p:style>
      </p:sp>
      <p:sp>
        <p:nvSpPr>
          <p:cNvPr id="808" name="CustomShape 3"/>
          <p:cNvSpPr/>
          <p:nvPr/>
        </p:nvSpPr>
        <p:spPr>
          <a:xfrm>
            <a:off x="0" y="10157400"/>
            <a:ext cx="3275640" cy="52920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body"/>
          </p:nvPr>
        </p:nvSpPr>
        <p:spPr>
          <a:xfrm>
            <a:off x="756000" y="5078520"/>
            <a:ext cx="6042600" cy="4806000"/>
          </a:xfrm>
          <a:prstGeom prst="rect">
            <a:avLst/>
          </a:prstGeom>
        </p:spPr>
        <p:txBody>
          <a:bodyPr lIns="0" rIns="0" tIns="0" bIns="0"/>
          <a:p>
            <a:endParaRPr b="0" lang="fr-FR" sz="2000" spc="-1" strike="noStrike">
              <a:latin typeface="Arial"/>
            </a:endParaRPr>
          </a:p>
        </p:txBody>
      </p:sp>
      <p:sp>
        <p:nvSpPr>
          <p:cNvPr id="810" name="CustomShape 2"/>
          <p:cNvSpPr/>
          <p:nvPr/>
        </p:nvSpPr>
        <p:spPr>
          <a:xfrm>
            <a:off x="4278960" y="10157400"/>
            <a:ext cx="3275640" cy="529200"/>
          </a:xfrm>
          <a:prstGeom prst="rect">
            <a:avLst/>
          </a:prstGeom>
          <a:noFill/>
          <a:ln>
            <a:noFill/>
          </a:ln>
        </p:spPr>
        <p:style>
          <a:lnRef idx="0"/>
          <a:fillRef idx="0"/>
          <a:effectRef idx="0"/>
          <a:fontRef idx="minor"/>
        </p:style>
      </p:sp>
      <p:sp>
        <p:nvSpPr>
          <p:cNvPr id="811" name="CustomShape 3"/>
          <p:cNvSpPr/>
          <p:nvPr/>
        </p:nvSpPr>
        <p:spPr>
          <a:xfrm>
            <a:off x="0" y="10157400"/>
            <a:ext cx="3275640" cy="52920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body"/>
          </p:nvPr>
        </p:nvSpPr>
        <p:spPr>
          <a:xfrm>
            <a:off x="756000" y="5078520"/>
            <a:ext cx="6042600" cy="4806000"/>
          </a:xfrm>
          <a:prstGeom prst="rect">
            <a:avLst/>
          </a:prstGeom>
        </p:spPr>
        <p:txBody>
          <a:bodyPr lIns="0" rIns="0" tIns="0" bIns="0"/>
          <a:p>
            <a:endParaRPr b="0" lang="fr-FR" sz="2000" spc="-1" strike="noStrike">
              <a:latin typeface="Arial"/>
            </a:endParaRPr>
          </a:p>
        </p:txBody>
      </p:sp>
      <p:sp>
        <p:nvSpPr>
          <p:cNvPr id="813" name="CustomShape 2"/>
          <p:cNvSpPr/>
          <p:nvPr/>
        </p:nvSpPr>
        <p:spPr>
          <a:xfrm>
            <a:off x="4278960" y="10157400"/>
            <a:ext cx="3275640" cy="529200"/>
          </a:xfrm>
          <a:prstGeom prst="rect">
            <a:avLst/>
          </a:prstGeom>
          <a:noFill/>
          <a:ln>
            <a:noFill/>
          </a:ln>
        </p:spPr>
        <p:style>
          <a:lnRef idx="0"/>
          <a:fillRef idx="0"/>
          <a:effectRef idx="0"/>
          <a:fontRef idx="minor"/>
        </p:style>
      </p:sp>
      <p:sp>
        <p:nvSpPr>
          <p:cNvPr id="814" name="CustomShape 3"/>
          <p:cNvSpPr/>
          <p:nvPr/>
        </p:nvSpPr>
        <p:spPr>
          <a:xfrm>
            <a:off x="0" y="10157400"/>
            <a:ext cx="3275640" cy="52920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17880" cy="17388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5320" cy="715320"/>
          </a:xfrm>
          <a:prstGeom prst="rect">
            <a:avLst/>
          </a:prstGeom>
          <a:ln>
            <a:noFill/>
          </a:ln>
        </p:spPr>
      </p:pic>
      <p:sp>
        <p:nvSpPr>
          <p:cNvPr id="2" name="CustomShape 2"/>
          <p:cNvSpPr/>
          <p:nvPr/>
        </p:nvSpPr>
        <p:spPr>
          <a:xfrm>
            <a:off x="360360" y="1295280"/>
            <a:ext cx="8417880" cy="44586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4600" cy="118368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8880" cy="1144440"/>
          </a:xfrm>
          <a:prstGeom prst="rect">
            <a:avLst/>
          </a:prstGeom>
        </p:spPr>
        <p:txBody>
          <a:bodyPr lIns="0" rIns="0" tIns="0" bIns="0" anchor="ctr"/>
          <a:p>
            <a:r>
              <a:rPr b="0" lang="fr-FR" sz="1800" spc="-1" strike="noStrike">
                <a:latin typeface="Arial"/>
              </a:rPr>
              <a:t>Cliquez pour éditer le format du texte-titre</a:t>
            </a:r>
            <a:endParaRPr b="0" lang="fr-FR" sz="18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827640" y="2637000"/>
            <a:ext cx="7554240" cy="125460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2400" spc="-1" strike="noStrike">
                <a:solidFill>
                  <a:srgbClr val="ffffff"/>
                </a:solidFill>
                <a:latin typeface="Times New Roman"/>
                <a:ea typeface="DejaVu Sans"/>
              </a:rPr>
              <a:t>Guide utilisateurs du logiciel Altaïr</a:t>
            </a:r>
            <a:endParaRPr b="0" lang="fr-FR" sz="2400" spc="-1" strike="noStrike">
              <a:latin typeface="Arial"/>
            </a:endParaRPr>
          </a:p>
          <a:p>
            <a:pPr algn="ctr">
              <a:lnSpc>
                <a:spcPct val="100000"/>
              </a:lnSpc>
            </a:pPr>
            <a:r>
              <a:rPr b="0" lang="fr-FR" sz="1600" spc="-1" strike="noStrike">
                <a:solidFill>
                  <a:srgbClr val="ffffff"/>
                </a:solidFill>
                <a:latin typeface="Times New Roman"/>
                <a:ea typeface="DejaVu Sans"/>
              </a:rPr>
              <a:t>Analyse des Lignes de Traitement, des Attributions Indemnitaires et Rémunérations diverses</a:t>
            </a: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r>
              <a:rPr b="0" lang="fr-FR" sz="2400" spc="-1" strike="noStrike">
                <a:solidFill>
                  <a:srgbClr val="ffffff"/>
                </a:solidFill>
                <a:latin typeface="Times New Roman"/>
                <a:ea typeface="DejaVu Sans"/>
              </a:rPr>
              <a:t>L’EXTRACTION DES DONNÉES DE LA PAYE</a:t>
            </a:r>
            <a:endParaRPr b="0" lang="fr-FR" sz="2400" spc="-1" strike="noStrike">
              <a:latin typeface="Arial"/>
            </a:endParaRPr>
          </a:p>
        </p:txBody>
      </p:sp>
      <p:sp>
        <p:nvSpPr>
          <p:cNvPr id="163" name="CustomShape 2"/>
          <p:cNvSpPr/>
          <p:nvPr/>
        </p:nvSpPr>
        <p:spPr>
          <a:xfrm>
            <a:off x="359640" y="3895200"/>
            <a:ext cx="8419680" cy="172440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latin typeface="Arial"/>
            </a:endParaRPr>
          </a:p>
          <a:p>
            <a:pPr algn="r">
              <a:lnSpc>
                <a:spcPct val="100000"/>
              </a:lnSpc>
            </a:pPr>
            <a:endParaRPr b="0" lang="fr-FR" sz="1800" spc="-1" strike="noStrike">
              <a:latin typeface="Arial"/>
            </a:endParaRPr>
          </a:p>
          <a:p>
            <a:pPr algn="ctr">
              <a:lnSpc>
                <a:spcPct val="100000"/>
              </a:lnSpc>
            </a:pPr>
            <a:r>
              <a:rPr b="0" i="1" lang="fr-FR" sz="2000" spc="-1" strike="noStrike">
                <a:solidFill>
                  <a:srgbClr val="ffffff"/>
                </a:solidFill>
                <a:latin typeface="Times New Roman"/>
                <a:ea typeface="DejaVu Sans"/>
              </a:rPr>
              <a:t>Réalisé par Vitalia Le Boudec </a:t>
            </a:r>
            <a:endParaRPr b="0" lang="fr-FR" sz="2000" spc="-1" strike="noStrike">
              <a:latin typeface="Arial"/>
            </a:endParaRPr>
          </a:p>
          <a:p>
            <a:pPr algn="ctr">
              <a:lnSpc>
                <a:spcPct val="100000"/>
              </a:lnSpc>
            </a:pPr>
            <a:r>
              <a:rPr b="0" i="1" lang="fr-FR" sz="2000" spc="-1" strike="noStrike">
                <a:solidFill>
                  <a:srgbClr val="ffffff"/>
                </a:solidFill>
                <a:latin typeface="Times New Roman"/>
                <a:ea typeface="DejaVu Sans"/>
              </a:rPr>
              <a:t>et Fabrice Nicol</a:t>
            </a:r>
            <a:endParaRPr b="0" lang="fr-FR" sz="2000" spc="-1" strike="noStrike">
              <a:latin typeface="Arial"/>
            </a:endParaRPr>
          </a:p>
          <a:p>
            <a:pPr algn="ctr">
              <a:lnSpc>
                <a:spcPct val="100000"/>
              </a:lnSpc>
            </a:pPr>
            <a:endParaRPr b="0" lang="fr-FR" sz="2000" spc="-1" strike="noStrike">
              <a:latin typeface="Arial"/>
            </a:endParaRPr>
          </a:p>
          <a:p>
            <a:pPr algn="ctr">
              <a:lnSpc>
                <a:spcPct val="100000"/>
              </a:lnSpc>
            </a:pPr>
            <a:r>
              <a:rPr b="0" i="1" lang="fr-FR" sz="1600" spc="-1" strike="noStrike">
                <a:solidFill>
                  <a:srgbClr val="ffffff"/>
                </a:solidFill>
                <a:latin typeface="Times New Roman"/>
                <a:ea typeface="DejaVu Sans"/>
              </a:rPr>
              <a:t>Actualisé au 10 janvier 2018</a:t>
            </a:r>
            <a:endParaRPr b="0" lang="fr-FR"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7883640" y="6321600"/>
            <a:ext cx="894600" cy="173880"/>
          </a:xfrm>
          <a:prstGeom prst="rect">
            <a:avLst/>
          </a:prstGeom>
          <a:noFill/>
          <a:ln>
            <a:noFill/>
          </a:ln>
        </p:spPr>
        <p:style>
          <a:lnRef idx="0"/>
          <a:fillRef idx="0"/>
          <a:effectRef idx="0"/>
          <a:fontRef idx="minor"/>
        </p:style>
      </p:sp>
      <p:sp>
        <p:nvSpPr>
          <p:cNvPr id="220" name="CustomShape 2"/>
          <p:cNvSpPr/>
          <p:nvPr/>
        </p:nvSpPr>
        <p:spPr>
          <a:xfrm>
            <a:off x="0" y="20880"/>
            <a:ext cx="9138960" cy="480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sp>
        <p:nvSpPr>
          <p:cNvPr id="221" name="CustomShape 3"/>
          <p:cNvSpPr/>
          <p:nvPr/>
        </p:nvSpPr>
        <p:spPr>
          <a:xfrm>
            <a:off x="72000" y="3810960"/>
            <a:ext cx="9102240" cy="17316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Calibri"/>
                <a:ea typeface="DejaVu Sans"/>
              </a:rPr>
              <a:t>Le menu « fichier » permet de gérer l’exécution du rapport Altaïr :</a:t>
            </a:r>
            <a:endParaRPr b="0" lang="fr-FR" sz="1800" spc="-1" strike="noStrike">
              <a:latin typeface="Arial"/>
            </a:endParaRPr>
          </a:p>
          <a:p>
            <a:pPr lvl="1" marL="743040" indent="-280800">
              <a:lnSpc>
                <a:spcPct val="100000"/>
              </a:lnSpc>
              <a:buClr>
                <a:srgbClr val="000000"/>
              </a:buClr>
              <a:buFont typeface="StarSymbol"/>
              <a:buChar char="-"/>
            </a:pPr>
            <a:r>
              <a:rPr b="0" lang="fr-FR" sz="1800" spc="-1" strike="noStrike">
                <a:solidFill>
                  <a:srgbClr val="000000"/>
                </a:solidFill>
                <a:latin typeface="Calibri"/>
                <a:ea typeface="DejaVu Sans"/>
              </a:rPr>
              <a:t>Créer un nouveau projet et ouvrir le projet du rapport </a:t>
            </a:r>
            <a:endParaRPr b="0" lang="fr-FR" sz="1800" spc="-1" strike="noStrike">
              <a:latin typeface="Arial"/>
            </a:endParaRPr>
          </a:p>
          <a:p>
            <a:pPr lvl="1" marL="743040" indent="-280800">
              <a:lnSpc>
                <a:spcPct val="100000"/>
              </a:lnSpc>
              <a:buClr>
                <a:srgbClr val="000000"/>
              </a:buClr>
              <a:buFont typeface="StarSymbol"/>
              <a:buChar char="-"/>
            </a:pPr>
            <a:r>
              <a:rPr b="0" lang="fr-FR" sz="1800" spc="-1" strike="noStrike">
                <a:solidFill>
                  <a:srgbClr val="000000"/>
                </a:solidFill>
                <a:latin typeface="Calibri"/>
                <a:ea typeface="DejaVu Sans"/>
              </a:rPr>
              <a:t>Enregistrer et exporter le projet du rapport</a:t>
            </a:r>
            <a:endParaRPr b="0" lang="fr-FR" sz="1800" spc="-1" strike="noStrike">
              <a:latin typeface="Arial"/>
            </a:endParaRPr>
          </a:p>
          <a:p>
            <a:pPr lvl="1" marL="743040" indent="-280800">
              <a:lnSpc>
                <a:spcPct val="100000"/>
              </a:lnSpc>
              <a:buClr>
                <a:srgbClr val="000000"/>
              </a:buClr>
              <a:buFont typeface="StarSymbol"/>
              <a:buChar char="-"/>
            </a:pPr>
            <a:r>
              <a:rPr b="0" lang="fr-FR" sz="1800" spc="-1" strike="noStrike">
                <a:solidFill>
                  <a:srgbClr val="000000"/>
                </a:solidFill>
                <a:latin typeface="Calibri"/>
                <a:ea typeface="DejaVu Sans"/>
              </a:rPr>
              <a:t>Archiver et désarchiver le rapport</a:t>
            </a:r>
            <a:endParaRPr b="0" lang="fr-FR" sz="1800" spc="-1" strike="noStrike">
              <a:latin typeface="Arial"/>
            </a:endParaRPr>
          </a:p>
          <a:p>
            <a:pPr lvl="1" marL="743040" indent="-280800">
              <a:lnSpc>
                <a:spcPct val="100000"/>
              </a:lnSpc>
              <a:buClr>
                <a:srgbClr val="000000"/>
              </a:buClr>
              <a:buFont typeface="StarSymbol"/>
              <a:buChar char="-"/>
            </a:pPr>
            <a:r>
              <a:rPr b="0" lang="fr-FR" sz="1800" spc="-1" strike="noStrike">
                <a:solidFill>
                  <a:srgbClr val="000000"/>
                </a:solidFill>
                <a:latin typeface="Calibri"/>
                <a:ea typeface="DejaVu Sans"/>
              </a:rPr>
              <a:t>Fermer le projet du rapport</a:t>
            </a:r>
            <a:endParaRPr b="0" lang="fr-FR" sz="1800" spc="-1" strike="noStrike">
              <a:latin typeface="Arial"/>
            </a:endParaRPr>
          </a:p>
          <a:p>
            <a:pPr>
              <a:lnSpc>
                <a:spcPct val="100000"/>
              </a:lnSpc>
            </a:pPr>
            <a:endParaRPr b="0" lang="fr-FR" sz="1800" spc="-1" strike="noStrike">
              <a:latin typeface="Arial"/>
            </a:endParaRPr>
          </a:p>
        </p:txBody>
      </p:sp>
      <p:sp>
        <p:nvSpPr>
          <p:cNvPr id="222"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E031F47D-FE51-4BB9-AA8A-AED2B2A5670B}"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23"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24" name="" descr=""/>
          <p:cNvPicPr/>
          <p:nvPr/>
        </p:nvPicPr>
        <p:blipFill>
          <a:blip r:embed="rId1"/>
          <a:srcRect l="0" t="0" r="0" b="51277"/>
          <a:stretch/>
        </p:blipFill>
        <p:spPr>
          <a:xfrm>
            <a:off x="2160" y="975600"/>
            <a:ext cx="9142200" cy="26226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7883640" y="6321600"/>
            <a:ext cx="894600" cy="173880"/>
          </a:xfrm>
          <a:prstGeom prst="rect">
            <a:avLst/>
          </a:prstGeom>
          <a:noFill/>
          <a:ln>
            <a:noFill/>
          </a:ln>
        </p:spPr>
        <p:style>
          <a:lnRef idx="0"/>
          <a:fillRef idx="0"/>
          <a:effectRef idx="0"/>
          <a:fontRef idx="minor"/>
        </p:style>
      </p:sp>
      <p:sp>
        <p:nvSpPr>
          <p:cNvPr id="226" name="CustomShape 2"/>
          <p:cNvSpPr/>
          <p:nvPr/>
        </p:nvSpPr>
        <p:spPr>
          <a:xfrm>
            <a:off x="179640" y="5398560"/>
            <a:ext cx="9102240" cy="6343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Par défaut, la barre d’outils du menu « fichier » s’affiche avec 16 icônes.</a:t>
            </a:r>
            <a:endParaRPr b="0" lang="fr-FR" sz="1800" spc="-1" strike="noStrike">
              <a:latin typeface="Arial"/>
            </a:endParaRPr>
          </a:p>
        </p:txBody>
      </p:sp>
      <p:sp>
        <p:nvSpPr>
          <p:cNvPr id="227"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B8A204C-880B-4403-BA3F-42F48A7D6A4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28" name="CustomShape 4"/>
          <p:cNvSpPr/>
          <p:nvPr/>
        </p:nvSpPr>
        <p:spPr>
          <a:xfrm>
            <a:off x="245160" y="2547000"/>
            <a:ext cx="259560" cy="3499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a:t>
            </a:r>
            <a:endParaRPr b="0" lang="fr-FR" sz="1800" spc="-1" strike="noStrike">
              <a:latin typeface="Arial"/>
            </a:endParaRPr>
          </a:p>
        </p:txBody>
      </p:sp>
      <p:sp>
        <p:nvSpPr>
          <p:cNvPr id="229" name="CustomShape 5"/>
          <p:cNvSpPr/>
          <p:nvPr/>
        </p:nvSpPr>
        <p:spPr>
          <a:xfrm>
            <a:off x="812160" y="2535120"/>
            <a:ext cx="261360" cy="3002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2</a:t>
            </a:r>
            <a:endParaRPr b="0" lang="fr-FR" sz="1800" spc="-1" strike="noStrike">
              <a:latin typeface="Arial"/>
            </a:endParaRPr>
          </a:p>
        </p:txBody>
      </p:sp>
      <p:sp>
        <p:nvSpPr>
          <p:cNvPr id="230" name="CustomShape 6"/>
          <p:cNvSpPr/>
          <p:nvPr/>
        </p:nvSpPr>
        <p:spPr>
          <a:xfrm>
            <a:off x="1317600" y="2532600"/>
            <a:ext cx="275760" cy="434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3</a:t>
            </a:r>
            <a:endParaRPr b="0" lang="fr-FR" sz="1800" spc="-1" strike="noStrike">
              <a:latin typeface="Arial"/>
            </a:endParaRPr>
          </a:p>
        </p:txBody>
      </p:sp>
      <p:sp>
        <p:nvSpPr>
          <p:cNvPr id="231" name="CustomShape 7"/>
          <p:cNvSpPr/>
          <p:nvPr/>
        </p:nvSpPr>
        <p:spPr>
          <a:xfrm>
            <a:off x="1755360" y="2506320"/>
            <a:ext cx="320760" cy="3387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4</a:t>
            </a:r>
            <a:endParaRPr b="0" lang="fr-FR" sz="1800" spc="-1" strike="noStrike">
              <a:latin typeface="Arial"/>
            </a:endParaRPr>
          </a:p>
        </p:txBody>
      </p:sp>
      <p:sp>
        <p:nvSpPr>
          <p:cNvPr id="232" name="CustomShape 8"/>
          <p:cNvSpPr/>
          <p:nvPr/>
        </p:nvSpPr>
        <p:spPr>
          <a:xfrm>
            <a:off x="2262240" y="2506320"/>
            <a:ext cx="299520" cy="3607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5</a:t>
            </a:r>
            <a:endParaRPr b="0" lang="fr-FR" sz="1800" spc="-1" strike="noStrike">
              <a:latin typeface="Arial"/>
            </a:endParaRPr>
          </a:p>
        </p:txBody>
      </p:sp>
      <p:sp>
        <p:nvSpPr>
          <p:cNvPr id="233" name="CustomShape 9"/>
          <p:cNvSpPr/>
          <p:nvPr/>
        </p:nvSpPr>
        <p:spPr>
          <a:xfrm>
            <a:off x="2801160" y="2506320"/>
            <a:ext cx="199080" cy="353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6</a:t>
            </a:r>
            <a:endParaRPr b="0" lang="fr-FR" sz="1800" spc="-1" strike="noStrike">
              <a:latin typeface="Arial"/>
            </a:endParaRPr>
          </a:p>
        </p:txBody>
      </p:sp>
      <p:sp>
        <p:nvSpPr>
          <p:cNvPr id="234" name="CustomShape 10"/>
          <p:cNvSpPr/>
          <p:nvPr/>
        </p:nvSpPr>
        <p:spPr>
          <a:xfrm flipH="1">
            <a:off x="3203280" y="2499840"/>
            <a:ext cx="401040" cy="454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7</a:t>
            </a:r>
            <a:endParaRPr b="0" lang="fr-FR" sz="1800" spc="-1" strike="noStrike">
              <a:latin typeface="Arial"/>
            </a:endParaRPr>
          </a:p>
        </p:txBody>
      </p:sp>
      <p:sp>
        <p:nvSpPr>
          <p:cNvPr id="235" name="CustomShape 11"/>
          <p:cNvSpPr/>
          <p:nvPr/>
        </p:nvSpPr>
        <p:spPr>
          <a:xfrm flipH="1">
            <a:off x="3835080" y="2508840"/>
            <a:ext cx="297720" cy="398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8</a:t>
            </a:r>
            <a:endParaRPr b="0" lang="fr-FR" sz="1800" spc="-1" strike="noStrike">
              <a:latin typeface="Arial"/>
            </a:endParaRPr>
          </a:p>
        </p:txBody>
      </p:sp>
      <p:sp>
        <p:nvSpPr>
          <p:cNvPr id="236" name="CustomShape 12"/>
          <p:cNvSpPr/>
          <p:nvPr/>
        </p:nvSpPr>
        <p:spPr>
          <a:xfrm>
            <a:off x="4338360" y="2506320"/>
            <a:ext cx="302760" cy="3603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9</a:t>
            </a:r>
            <a:endParaRPr b="0" lang="fr-FR" sz="1800" spc="-1" strike="noStrike">
              <a:latin typeface="Arial"/>
            </a:endParaRPr>
          </a:p>
        </p:txBody>
      </p:sp>
      <p:sp>
        <p:nvSpPr>
          <p:cNvPr id="237" name="CustomShape 13"/>
          <p:cNvSpPr/>
          <p:nvPr/>
        </p:nvSpPr>
        <p:spPr>
          <a:xfrm>
            <a:off x="4728960" y="2511720"/>
            <a:ext cx="429480" cy="4298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10</a:t>
            </a:r>
            <a:endParaRPr b="0" lang="fr-FR" sz="1800" spc="-1" strike="noStrike">
              <a:latin typeface="Arial"/>
            </a:endParaRPr>
          </a:p>
        </p:txBody>
      </p:sp>
      <p:sp>
        <p:nvSpPr>
          <p:cNvPr id="238" name="CustomShape 14"/>
          <p:cNvSpPr/>
          <p:nvPr/>
        </p:nvSpPr>
        <p:spPr>
          <a:xfrm>
            <a:off x="7182360" y="2514600"/>
            <a:ext cx="551160" cy="5644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15</a:t>
            </a:r>
            <a:endParaRPr b="0" lang="fr-FR" sz="1800" spc="-1" strike="noStrike">
              <a:latin typeface="Arial"/>
            </a:endParaRPr>
          </a:p>
        </p:txBody>
      </p:sp>
      <p:sp>
        <p:nvSpPr>
          <p:cNvPr id="239" name="CustomShape 15"/>
          <p:cNvSpPr/>
          <p:nvPr/>
        </p:nvSpPr>
        <p:spPr>
          <a:xfrm>
            <a:off x="5736600" y="2514960"/>
            <a:ext cx="429480" cy="3384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12</a:t>
            </a:r>
            <a:endParaRPr b="0" lang="fr-FR" sz="1800" spc="-1" strike="noStrike">
              <a:latin typeface="Arial"/>
            </a:endParaRPr>
          </a:p>
        </p:txBody>
      </p:sp>
      <p:sp>
        <p:nvSpPr>
          <p:cNvPr id="240" name="CustomShape 16"/>
          <p:cNvSpPr/>
          <p:nvPr/>
        </p:nvSpPr>
        <p:spPr>
          <a:xfrm>
            <a:off x="6187320" y="2511720"/>
            <a:ext cx="449640" cy="3927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13</a:t>
            </a:r>
            <a:endParaRPr b="0" lang="fr-FR" sz="1800" spc="-1" strike="noStrike">
              <a:latin typeface="Arial"/>
            </a:endParaRPr>
          </a:p>
        </p:txBody>
      </p:sp>
      <p:sp>
        <p:nvSpPr>
          <p:cNvPr id="241" name="CustomShape 17"/>
          <p:cNvSpPr/>
          <p:nvPr/>
        </p:nvSpPr>
        <p:spPr>
          <a:xfrm flipH="1">
            <a:off x="6612120" y="2521440"/>
            <a:ext cx="537480" cy="479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14</a:t>
            </a:r>
            <a:endParaRPr b="0" lang="fr-FR" sz="1800" spc="-1" strike="noStrike">
              <a:latin typeface="Arial"/>
            </a:endParaRPr>
          </a:p>
        </p:txBody>
      </p:sp>
      <p:sp>
        <p:nvSpPr>
          <p:cNvPr id="242" name="CustomShape 18"/>
          <p:cNvSpPr/>
          <p:nvPr/>
        </p:nvSpPr>
        <p:spPr>
          <a:xfrm>
            <a:off x="5295960" y="2506320"/>
            <a:ext cx="411120" cy="4946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11</a:t>
            </a:r>
            <a:endParaRPr b="0" lang="fr-FR" sz="1800" spc="-1" strike="noStrike">
              <a:latin typeface="Arial"/>
            </a:endParaRPr>
          </a:p>
        </p:txBody>
      </p:sp>
      <p:sp>
        <p:nvSpPr>
          <p:cNvPr id="243" name="CustomShape 19"/>
          <p:cNvSpPr/>
          <p:nvPr/>
        </p:nvSpPr>
        <p:spPr>
          <a:xfrm>
            <a:off x="7673760" y="2517480"/>
            <a:ext cx="381960" cy="5151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16</a:t>
            </a:r>
            <a:endParaRPr b="0" lang="fr-FR" sz="1800" spc="-1" strike="noStrike">
              <a:latin typeface="Arial"/>
            </a:endParaRPr>
          </a:p>
        </p:txBody>
      </p:sp>
      <p:sp>
        <p:nvSpPr>
          <p:cNvPr id="244" name="CustomShape 20"/>
          <p:cNvSpPr/>
          <p:nvPr/>
        </p:nvSpPr>
        <p:spPr>
          <a:xfrm>
            <a:off x="1500840" y="1537560"/>
            <a:ext cx="360" cy="10454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5" name="CustomShape 21"/>
          <p:cNvSpPr/>
          <p:nvPr/>
        </p:nvSpPr>
        <p:spPr>
          <a:xfrm>
            <a:off x="971640" y="162000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6" name="CustomShape 22"/>
          <p:cNvSpPr/>
          <p:nvPr/>
        </p:nvSpPr>
        <p:spPr>
          <a:xfrm flipH="1">
            <a:off x="1869120" y="16023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7" name="CustomShape 23"/>
          <p:cNvSpPr/>
          <p:nvPr/>
        </p:nvSpPr>
        <p:spPr>
          <a:xfrm>
            <a:off x="2376000" y="158400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8" name="CustomShape 24"/>
          <p:cNvSpPr/>
          <p:nvPr/>
        </p:nvSpPr>
        <p:spPr>
          <a:xfrm>
            <a:off x="403200" y="161604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9" name="CustomShape 25"/>
          <p:cNvSpPr/>
          <p:nvPr/>
        </p:nvSpPr>
        <p:spPr>
          <a:xfrm>
            <a:off x="2882880" y="1609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0" name="CustomShape 26"/>
          <p:cNvSpPr/>
          <p:nvPr/>
        </p:nvSpPr>
        <p:spPr>
          <a:xfrm>
            <a:off x="3344400" y="15969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1" name="CustomShape 27"/>
          <p:cNvSpPr/>
          <p:nvPr/>
        </p:nvSpPr>
        <p:spPr>
          <a:xfrm>
            <a:off x="3989160" y="1609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2" name="CustomShape 28"/>
          <p:cNvSpPr/>
          <p:nvPr/>
        </p:nvSpPr>
        <p:spPr>
          <a:xfrm>
            <a:off x="4472280" y="15879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3" name="CustomShape 29"/>
          <p:cNvSpPr/>
          <p:nvPr/>
        </p:nvSpPr>
        <p:spPr>
          <a:xfrm>
            <a:off x="1109160" y="3129120"/>
            <a:ext cx="3477960" cy="2116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latin typeface="Calibri"/>
                <a:ea typeface="DejaVu Sans"/>
              </a:rPr>
              <a:t>1-Nouveau projet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2-Enregistrer le projet comme</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3-Exporter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4-Archiver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5-Désarchiver le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6-Fermer le projet du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7-Quitter</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8-Plein écran/Réduire</a:t>
            </a:r>
            <a:endParaRPr b="0" lang="fr-FR" sz="1600" spc="-1" strike="noStrike">
              <a:latin typeface="Arial"/>
            </a:endParaRPr>
          </a:p>
          <a:p>
            <a:pPr>
              <a:lnSpc>
                <a:spcPct val="100000"/>
              </a:lnSpc>
            </a:pPr>
            <a:endParaRPr b="0" lang="fr-FR" sz="1600" spc="-1" strike="noStrike">
              <a:latin typeface="Arial"/>
            </a:endParaRPr>
          </a:p>
        </p:txBody>
      </p:sp>
      <p:sp>
        <p:nvSpPr>
          <p:cNvPr id="254" name="CustomShape 30"/>
          <p:cNvSpPr/>
          <p:nvPr/>
        </p:nvSpPr>
        <p:spPr>
          <a:xfrm>
            <a:off x="4929840" y="15969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5" name="CustomShape 31"/>
          <p:cNvSpPr/>
          <p:nvPr/>
        </p:nvSpPr>
        <p:spPr>
          <a:xfrm>
            <a:off x="5496120" y="15969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6" name="CustomShape 32"/>
          <p:cNvSpPr/>
          <p:nvPr/>
        </p:nvSpPr>
        <p:spPr>
          <a:xfrm>
            <a:off x="5952960" y="1591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7" name="CustomShape 33"/>
          <p:cNvSpPr/>
          <p:nvPr/>
        </p:nvSpPr>
        <p:spPr>
          <a:xfrm>
            <a:off x="6409800" y="15843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8" name="CustomShape 34"/>
          <p:cNvSpPr/>
          <p:nvPr/>
        </p:nvSpPr>
        <p:spPr>
          <a:xfrm>
            <a:off x="6846480" y="1591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9" name="CustomShape 35"/>
          <p:cNvSpPr/>
          <p:nvPr/>
        </p:nvSpPr>
        <p:spPr>
          <a:xfrm>
            <a:off x="7433280" y="161028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0" name="CustomShape 36"/>
          <p:cNvSpPr/>
          <p:nvPr/>
        </p:nvSpPr>
        <p:spPr>
          <a:xfrm>
            <a:off x="7907760" y="1609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1" name="CustomShape 37"/>
          <p:cNvSpPr/>
          <p:nvPr/>
        </p:nvSpPr>
        <p:spPr>
          <a:xfrm>
            <a:off x="4857840" y="3112920"/>
            <a:ext cx="4780080" cy="2023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latin typeface="Calibri"/>
                <a:ea typeface="DejaVu Sans"/>
              </a:rPr>
              <a:t>9-Ouvrir/Fermer les messages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10-Ouvrir/Fermer le gestionnaire de fichiers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11-Lancer l’analyse des données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12-Créer la base de données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13-Nettoyer la base de données.csv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14-Ouvrir le répertoire des bases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15-Options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16-Configurer l’interface</a:t>
            </a:r>
            <a:endParaRPr b="0" lang="fr-FR" sz="1600" spc="-1" strike="noStrike">
              <a:latin typeface="Arial"/>
            </a:endParaRPr>
          </a:p>
        </p:txBody>
      </p:sp>
      <p:sp>
        <p:nvSpPr>
          <p:cNvPr id="262" name="CustomShape 38"/>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263" name="CustomShape 39"/>
          <p:cNvSpPr/>
          <p:nvPr/>
        </p:nvSpPr>
        <p:spPr>
          <a:xfrm>
            <a:off x="0" y="20880"/>
            <a:ext cx="9138960" cy="480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pic>
        <p:nvPicPr>
          <p:cNvPr id="264" name="" descr=""/>
          <p:cNvPicPr/>
          <p:nvPr/>
        </p:nvPicPr>
        <p:blipFill>
          <a:blip r:embed="rId1"/>
          <a:srcRect l="0" t="0" r="51178" b="87326"/>
          <a:stretch/>
        </p:blipFill>
        <p:spPr>
          <a:xfrm>
            <a:off x="-141840" y="393840"/>
            <a:ext cx="8276400" cy="12603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266" name="CustomShape 2"/>
          <p:cNvSpPr/>
          <p:nvPr/>
        </p:nvSpPr>
        <p:spPr>
          <a:xfrm>
            <a:off x="7883640" y="6321600"/>
            <a:ext cx="894600" cy="173880"/>
          </a:xfrm>
          <a:prstGeom prst="rect">
            <a:avLst/>
          </a:prstGeom>
          <a:noFill/>
          <a:ln>
            <a:noFill/>
          </a:ln>
        </p:spPr>
        <p:style>
          <a:lnRef idx="0"/>
          <a:fillRef idx="0"/>
          <a:effectRef idx="0"/>
          <a:fontRef idx="minor"/>
        </p:style>
      </p:sp>
      <p:sp>
        <p:nvSpPr>
          <p:cNvPr id="267" name="CustomShape 3"/>
          <p:cNvSpPr/>
          <p:nvPr/>
        </p:nvSpPr>
        <p:spPr>
          <a:xfrm>
            <a:off x="288000" y="188640"/>
            <a:ext cx="870912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éDITER</a:t>
            </a:r>
            <a:endParaRPr b="0" lang="fr-FR" sz="2400" spc="-1" strike="noStrike">
              <a:latin typeface="Arial"/>
            </a:endParaRPr>
          </a:p>
        </p:txBody>
      </p:sp>
      <p:sp>
        <p:nvSpPr>
          <p:cNvPr id="268" name="CustomShape 4"/>
          <p:cNvSpPr/>
          <p:nvPr/>
        </p:nvSpPr>
        <p:spPr>
          <a:xfrm>
            <a:off x="214560" y="3475800"/>
            <a:ext cx="8551080" cy="2503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Ouvrir l’application en plein écran ou en réduction</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les messages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de fichiers</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du projet de rapport (ou « tableau de bord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Effacer le log</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Editer le projet du rapport courant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Extraire des bulletins de paye</a:t>
            </a:r>
            <a:endParaRPr b="0" lang="fr-FR" sz="1800" spc="-1" strike="noStrike">
              <a:latin typeface="Arial"/>
            </a:endParaRPr>
          </a:p>
        </p:txBody>
      </p:sp>
      <p:sp>
        <p:nvSpPr>
          <p:cNvPr id="269"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8BF83C38-200B-449E-A66A-62B31A0AF6F2}"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70" name="Image 4" descr=""/>
          <p:cNvPicPr/>
          <p:nvPr/>
        </p:nvPicPr>
        <p:blipFill>
          <a:blip r:embed="rId1"/>
          <a:srcRect l="0" t="0" r="38678" b="79508"/>
          <a:stretch/>
        </p:blipFill>
        <p:spPr>
          <a:xfrm>
            <a:off x="299160" y="1328040"/>
            <a:ext cx="8718480" cy="1818000"/>
          </a:xfrm>
          <a:prstGeom prst="rect">
            <a:avLst/>
          </a:prstGeom>
          <a:ln>
            <a:noFill/>
          </a:ln>
        </p:spPr>
      </p:pic>
      <p:sp>
        <p:nvSpPr>
          <p:cNvPr id="271" name="CustomShape 6"/>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7883640" y="6321600"/>
            <a:ext cx="894600" cy="173880"/>
          </a:xfrm>
          <a:prstGeom prst="rect">
            <a:avLst/>
          </a:prstGeom>
          <a:noFill/>
          <a:ln>
            <a:noFill/>
          </a:ln>
        </p:spPr>
        <p:style>
          <a:lnRef idx="0"/>
          <a:fillRef idx="0"/>
          <a:effectRef idx="0"/>
          <a:fontRef idx="minor"/>
        </p:style>
      </p:sp>
      <p:sp>
        <p:nvSpPr>
          <p:cNvPr id="273" name="CustomShape 2"/>
          <p:cNvSpPr/>
          <p:nvPr/>
        </p:nvSpPr>
        <p:spPr>
          <a:xfrm>
            <a:off x="8640" y="113040"/>
            <a:ext cx="9131760" cy="532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LANCER</a:t>
            </a:r>
            <a:endParaRPr b="0" lang="fr-FR" sz="2400" spc="-1" strike="noStrike">
              <a:latin typeface="Arial"/>
            </a:endParaRPr>
          </a:p>
        </p:txBody>
      </p:sp>
      <p:sp>
        <p:nvSpPr>
          <p:cNvPr id="274" name="CustomShape 3"/>
          <p:cNvSpPr/>
          <p:nvPr/>
        </p:nvSpPr>
        <p:spPr>
          <a:xfrm>
            <a:off x="214200" y="3548520"/>
            <a:ext cx="8711640" cy="1457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Lancer » permet de : </a:t>
            </a:r>
            <a:endParaRPr b="0" lang="fr-FR" sz="1800" spc="-1" strike="noStrike">
              <a:latin typeface="Arial"/>
            </a:endParaRPr>
          </a:p>
          <a:p>
            <a:pPr lvl="2" marL="914400" indent="-280800">
              <a:lnSpc>
                <a:spcPct val="100000"/>
              </a:lnSpc>
              <a:buClr>
                <a:srgbClr val="000000"/>
              </a:buClr>
              <a:buFont typeface="StarSymbol"/>
              <a:buChar char="-"/>
            </a:pPr>
            <a:r>
              <a:rPr b="0" lang="fr-FR" sz="1800" spc="-1" strike="noStrike">
                <a:solidFill>
                  <a:srgbClr val="000000"/>
                </a:solidFill>
                <a:latin typeface="Calibri"/>
                <a:ea typeface="DejaVu Sans"/>
              </a:rPr>
              <a:t>Lancer l’analyse des données dématérialisées de la paye </a:t>
            </a:r>
            <a:endParaRPr b="0" lang="fr-FR" sz="1800" spc="-1" strike="noStrike">
              <a:latin typeface="Arial"/>
            </a:endParaRPr>
          </a:p>
          <a:p>
            <a:pPr lvl="2" marL="914400" indent="-280800">
              <a:lnSpc>
                <a:spcPct val="100000"/>
              </a:lnSpc>
              <a:buClr>
                <a:srgbClr val="000000"/>
              </a:buClr>
              <a:buFont typeface="StarSymbol"/>
              <a:buChar char="-"/>
            </a:pPr>
            <a:r>
              <a:rPr b="0" lang="fr-FR" sz="1800" spc="-1" strike="noStrike">
                <a:solidFill>
                  <a:srgbClr val="000000"/>
                </a:solidFill>
                <a:latin typeface="Calibri"/>
                <a:ea typeface="DejaVu Sans"/>
              </a:rPr>
              <a:t>Créer la base de données au format csv (ou extraire les bulletins voir diapo précédente)</a:t>
            </a:r>
            <a:endParaRPr b="0" lang="fr-FR" sz="1800" spc="-1" strike="noStrike">
              <a:latin typeface="Arial"/>
            </a:endParaRPr>
          </a:p>
          <a:p>
            <a:pPr lvl="2" marL="914400" indent="-280800">
              <a:lnSpc>
                <a:spcPct val="100000"/>
              </a:lnSpc>
              <a:buClr>
                <a:srgbClr val="000000"/>
              </a:buClr>
              <a:buFont typeface="StarSymbol"/>
              <a:buChar char="-"/>
            </a:pPr>
            <a:r>
              <a:rPr b="0" lang="fr-FR" sz="1800" spc="-1" strike="noStrike">
                <a:solidFill>
                  <a:srgbClr val="000000"/>
                </a:solidFill>
                <a:latin typeface="Calibri"/>
                <a:ea typeface="DejaVu Sans"/>
              </a:rPr>
              <a:t>Anonymiser la base de données </a:t>
            </a:r>
            <a:endParaRPr b="0" lang="fr-FR" sz="1800" spc="-1" strike="noStrike">
              <a:latin typeface="Arial"/>
            </a:endParaRPr>
          </a:p>
          <a:p>
            <a:pPr lvl="2" marL="914400" indent="-280800">
              <a:lnSpc>
                <a:spcPct val="100000"/>
              </a:lnSpc>
              <a:buClr>
                <a:srgbClr val="000000"/>
              </a:buClr>
              <a:buFont typeface="StarSymbol"/>
              <a:buChar char="-"/>
            </a:pPr>
            <a:r>
              <a:rPr b="0" lang="fr-FR" sz="1800" spc="-1" strike="noStrike">
                <a:solidFill>
                  <a:srgbClr val="000000"/>
                </a:solidFill>
                <a:latin typeface="Calibri"/>
                <a:ea typeface="DejaVu Sans"/>
              </a:rPr>
              <a:t>Ouvrir le répertoire des bases de données csv </a:t>
            </a:r>
            <a:endParaRPr b="0" lang="fr-FR" sz="1800" spc="-1" strike="noStrike">
              <a:latin typeface="Arial"/>
            </a:endParaRPr>
          </a:p>
        </p:txBody>
      </p:sp>
      <p:sp>
        <p:nvSpPr>
          <p:cNvPr id="275"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2ADBD5B-B7ED-47A8-92BD-B9BFA4C89364}"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76" name="Image 3" descr=""/>
          <p:cNvPicPr/>
          <p:nvPr/>
        </p:nvPicPr>
        <p:blipFill>
          <a:blip r:embed="rId1"/>
          <a:srcRect l="0" t="0" r="39906" b="82680"/>
          <a:stretch/>
        </p:blipFill>
        <p:spPr>
          <a:xfrm>
            <a:off x="56880" y="1503000"/>
            <a:ext cx="9034920" cy="1624680"/>
          </a:xfrm>
          <a:prstGeom prst="rect">
            <a:avLst/>
          </a:prstGeom>
          <a:ln>
            <a:noFill/>
          </a:ln>
        </p:spPr>
      </p:pic>
      <p:sp>
        <p:nvSpPr>
          <p:cNvPr id="277"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7883640" y="6321600"/>
            <a:ext cx="894600" cy="173880"/>
          </a:xfrm>
          <a:prstGeom prst="rect">
            <a:avLst/>
          </a:prstGeom>
          <a:noFill/>
          <a:ln>
            <a:noFill/>
          </a:ln>
        </p:spPr>
        <p:style>
          <a:lnRef idx="0"/>
          <a:fillRef idx="0"/>
          <a:effectRef idx="0"/>
          <a:fontRef idx="minor"/>
        </p:style>
      </p:sp>
      <p:sp>
        <p:nvSpPr>
          <p:cNvPr id="279" name="CustomShape 2"/>
          <p:cNvSpPr/>
          <p:nvPr/>
        </p:nvSpPr>
        <p:spPr>
          <a:xfrm>
            <a:off x="0" y="188640"/>
            <a:ext cx="910224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CONFIGURER</a:t>
            </a:r>
            <a:endParaRPr b="0" lang="fr-FR" sz="2400" spc="-1" strike="noStrike">
              <a:latin typeface="Arial"/>
            </a:endParaRPr>
          </a:p>
        </p:txBody>
      </p:sp>
      <p:sp>
        <p:nvSpPr>
          <p:cNvPr id="280" name="CustomShape 3"/>
          <p:cNvSpPr/>
          <p:nvPr/>
        </p:nvSpPr>
        <p:spPr>
          <a:xfrm>
            <a:off x="325440" y="3658680"/>
            <a:ext cx="8891640" cy="1299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Configurer » permet la configuration technique des données de l’interface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Altaïr à partir de deux menus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00"/>
                </a:solidFill>
                <a:latin typeface="Calibri"/>
                <a:ea typeface="DejaVu Sans"/>
              </a:rPr>
              <a:t>Options, qui ouvre le </a:t>
            </a:r>
            <a:r>
              <a:rPr b="1" lang="fr-FR" sz="1800" spc="-1" strike="noStrike">
                <a:solidFill>
                  <a:srgbClr val="ff0000"/>
                </a:solidFill>
                <a:latin typeface="Calibri"/>
                <a:ea typeface="DejaVu Sans"/>
              </a:rPr>
              <a:t>dialogue des paramètres (ou : des options)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Configurer l’interface, qui ouvre le </a:t>
            </a:r>
            <a:r>
              <a:rPr b="1" lang="fr-FR" sz="1800" spc="-1" strike="noStrike">
                <a:solidFill>
                  <a:srgbClr val="ff0000"/>
                </a:solidFill>
                <a:latin typeface="Calibri"/>
                <a:ea typeface="DejaVu Sans"/>
              </a:rPr>
              <a:t>dialogue de configuration</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premier dialogue précise les paramètres du processus d’extraction des données.</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second dialogue configure l’interface graphique elle-même.</a:t>
            </a:r>
            <a:endParaRPr b="0" lang="fr-FR" sz="1800" spc="-1" strike="noStrike">
              <a:latin typeface="Arial"/>
            </a:endParaRPr>
          </a:p>
        </p:txBody>
      </p:sp>
      <p:sp>
        <p:nvSpPr>
          <p:cNvPr id="281"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7BF96E0A-2CB4-47EC-9AE2-BAD5D30C1525}"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82" name="Image 4" descr=""/>
          <p:cNvPicPr/>
          <p:nvPr/>
        </p:nvPicPr>
        <p:blipFill>
          <a:blip r:embed="rId1"/>
          <a:srcRect l="0" t="0" r="38397" b="86453"/>
          <a:stretch/>
        </p:blipFill>
        <p:spPr>
          <a:xfrm>
            <a:off x="795240" y="2004480"/>
            <a:ext cx="7637760" cy="1046520"/>
          </a:xfrm>
          <a:prstGeom prst="rect">
            <a:avLst/>
          </a:prstGeom>
          <a:ln>
            <a:noFill/>
          </a:ln>
        </p:spPr>
      </p:pic>
      <p:sp>
        <p:nvSpPr>
          <p:cNvPr id="283"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7883640" y="6321600"/>
            <a:ext cx="894600" cy="173880"/>
          </a:xfrm>
          <a:prstGeom prst="rect">
            <a:avLst/>
          </a:prstGeom>
          <a:noFill/>
          <a:ln>
            <a:noFill/>
          </a:ln>
        </p:spPr>
        <p:style>
          <a:lnRef idx="0"/>
          <a:fillRef idx="0"/>
          <a:effectRef idx="0"/>
          <a:fontRef idx="minor"/>
        </p:style>
      </p:sp>
      <p:sp>
        <p:nvSpPr>
          <p:cNvPr id="285" name="CustomShape 2"/>
          <p:cNvSpPr/>
          <p:nvPr/>
        </p:nvSpPr>
        <p:spPr>
          <a:xfrm>
            <a:off x="0" y="116640"/>
            <a:ext cx="913896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86" name="CustomShape 3"/>
          <p:cNvSpPr/>
          <p:nvPr/>
        </p:nvSpPr>
        <p:spPr>
          <a:xfrm>
            <a:off x="283680" y="3940560"/>
            <a:ext cx="9116280" cy="634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Aide » permet de bénéficier d’une aide en ligne pour l’utilisation de l’outil Altaïr.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Voir aussi la présentation déposée sur le bureau.</a:t>
            </a:r>
            <a:endParaRPr b="0" lang="fr-FR" sz="1800" spc="-1" strike="noStrike">
              <a:latin typeface="Arial"/>
            </a:endParaRPr>
          </a:p>
        </p:txBody>
      </p:sp>
      <p:sp>
        <p:nvSpPr>
          <p:cNvPr id="287"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41ADF1A4-902A-4AB8-8AD4-D79773E523E5}"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88" name="Image 3" descr=""/>
          <p:cNvPicPr/>
          <p:nvPr/>
        </p:nvPicPr>
        <p:blipFill>
          <a:blip r:embed="rId1"/>
          <a:srcRect l="-756" t="0" r="41886" b="81020"/>
          <a:stretch/>
        </p:blipFill>
        <p:spPr>
          <a:xfrm>
            <a:off x="837000" y="1752480"/>
            <a:ext cx="7819920" cy="1573200"/>
          </a:xfrm>
          <a:prstGeom prst="rect">
            <a:avLst/>
          </a:prstGeom>
          <a:ln>
            <a:noFill/>
          </a:ln>
        </p:spPr>
      </p:pic>
      <p:sp>
        <p:nvSpPr>
          <p:cNvPr id="289"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86457878-6D7E-478E-B55A-C563AE913CA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91" name="CustomShape 2"/>
          <p:cNvSpPr/>
          <p:nvPr/>
        </p:nvSpPr>
        <p:spPr>
          <a:xfrm>
            <a:off x="0" y="116640"/>
            <a:ext cx="9138960" cy="532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92" name="CustomShape 3"/>
          <p:cNvSpPr/>
          <p:nvPr/>
        </p:nvSpPr>
        <p:spPr>
          <a:xfrm>
            <a:off x="1383840" y="6408000"/>
            <a:ext cx="624600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93" name="Image 283" descr=""/>
          <p:cNvPicPr/>
          <p:nvPr/>
        </p:nvPicPr>
        <p:blipFill>
          <a:blip r:embed="rId1"/>
          <a:stretch/>
        </p:blipFill>
        <p:spPr>
          <a:xfrm>
            <a:off x="1584000" y="792000"/>
            <a:ext cx="6891840" cy="565812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295" name="CustomShape 2"/>
          <p:cNvSpPr/>
          <p:nvPr/>
        </p:nvSpPr>
        <p:spPr>
          <a:xfrm>
            <a:off x="1543680" y="6361920"/>
            <a:ext cx="6474600" cy="173880"/>
          </a:xfrm>
          <a:prstGeom prst="rect">
            <a:avLst/>
          </a:prstGeom>
          <a:noFill/>
          <a:ln>
            <a:noFill/>
          </a:ln>
        </p:spPr>
        <p:style>
          <a:lnRef idx="0"/>
          <a:fillRef idx="0"/>
          <a:effectRef idx="0"/>
          <a:fontRef idx="minor"/>
        </p:style>
      </p:sp>
      <p:sp>
        <p:nvSpPr>
          <p:cNvPr id="296" name="CustomShape 3"/>
          <p:cNvSpPr/>
          <p:nvPr/>
        </p:nvSpPr>
        <p:spPr>
          <a:xfrm>
            <a:off x="7883640" y="6321600"/>
            <a:ext cx="894600" cy="173880"/>
          </a:xfrm>
          <a:prstGeom prst="rect">
            <a:avLst/>
          </a:prstGeom>
          <a:noFill/>
          <a:ln>
            <a:noFill/>
          </a:ln>
        </p:spPr>
        <p:style>
          <a:lnRef idx="0"/>
          <a:fillRef idx="0"/>
          <a:effectRef idx="0"/>
          <a:fontRef idx="minor"/>
        </p:style>
      </p:sp>
      <p:sp>
        <p:nvSpPr>
          <p:cNvPr id="297" name="CustomShape 4"/>
          <p:cNvSpPr/>
          <p:nvPr/>
        </p:nvSpPr>
        <p:spPr>
          <a:xfrm>
            <a:off x="144000" y="1152000"/>
            <a:ext cx="8887680" cy="4927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Times New Roman"/>
                <a:ea typeface="ヒラギノ角ゴ Pro W3"/>
              </a:rPr>
              <a:t>	</a:t>
            </a:r>
            <a:r>
              <a:rPr b="0" lang="fr-FR" sz="2000" spc="-1" strike="noStrike">
                <a:solidFill>
                  <a:srgbClr val="0000cc"/>
                </a:solidFill>
                <a:latin typeface="Arial"/>
                <a:ea typeface="DejaVu Sans"/>
              </a:rPr>
              <a:t>1. Ouvrir le gestionnaire d’échange de données du poste dédié.</a:t>
            </a:r>
            <a:endParaRPr b="0" lang="fr-FR" sz="2000" spc="-1" strike="noStrike">
              <a:latin typeface="Arial"/>
            </a:endParaRPr>
          </a:p>
          <a:p>
            <a:pPr>
              <a:lnSpc>
                <a:spcPct val="100000"/>
              </a:lnSpc>
            </a:pP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2. Cliquer sur « CLE  USB3 ». Les données de paye ont été </a:t>
            </a: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préalablement copiées sur la clé USB. Elles sont soit au format natif</a:t>
            </a:r>
            <a:endParaRPr b="0" lang="fr-FR" sz="2000" spc="-1" strike="noStrike">
              <a:latin typeface="Arial"/>
            </a:endParaRPr>
          </a:p>
          <a:p>
            <a:pPr>
              <a:lnSpc>
                <a:spcPct val="100000"/>
              </a:lnSpc>
            </a:pPr>
            <a:r>
              <a:rPr b="0" lang="fr-FR" sz="2000" spc="-1" strike="noStrike">
                <a:solidFill>
                  <a:srgbClr val="0000cc"/>
                </a:solidFill>
                <a:latin typeface="Arial"/>
                <a:ea typeface="DejaVu Sans"/>
              </a:rPr>
              <a:t>(</a:t>
            </a:r>
            <a:r>
              <a:rPr b="1" lang="fr-FR" sz="2000" spc="-1" strike="noStrike">
                <a:solidFill>
                  <a:srgbClr val="0000cc"/>
                </a:solidFill>
                <a:latin typeface="Arial"/>
                <a:ea typeface="DejaVu Sans"/>
              </a:rPr>
              <a:t>.xhl </a:t>
            </a:r>
            <a:r>
              <a:rPr b="0" lang="fr-FR" sz="2000" spc="-1" strike="noStrike">
                <a:solidFill>
                  <a:srgbClr val="0000cc"/>
                </a:solidFill>
                <a:latin typeface="Arial"/>
                <a:ea typeface="DejaVu Sans"/>
              </a:rPr>
              <a:t>ou .</a:t>
            </a:r>
            <a:r>
              <a:rPr b="1" lang="fr-FR" sz="2000" spc="-1" strike="noStrike">
                <a:solidFill>
                  <a:srgbClr val="0000cc"/>
                </a:solidFill>
                <a:latin typeface="Arial"/>
                <a:ea typeface="DejaVu Sans"/>
              </a:rPr>
              <a:t>xml</a:t>
            </a:r>
            <a:r>
              <a:rPr b="0" lang="fr-FR" sz="2000" spc="-1" strike="noStrike">
                <a:solidFill>
                  <a:srgbClr val="0000cc"/>
                </a:solidFill>
                <a:latin typeface="Arial"/>
                <a:ea typeface="DejaVu Sans"/>
              </a:rPr>
              <a:t>) soit dans ce même format compressé dans un ou plusieurs</a:t>
            </a:r>
            <a:endParaRPr b="0" lang="fr-FR" sz="2000" spc="-1" strike="noStrike">
              <a:latin typeface="Arial"/>
            </a:endParaRPr>
          </a:p>
          <a:p>
            <a:pPr>
              <a:lnSpc>
                <a:spcPct val="100000"/>
              </a:lnSpc>
            </a:pPr>
            <a:r>
              <a:rPr b="0" lang="fr-FR" sz="2000" spc="-1" strike="noStrike">
                <a:solidFill>
                  <a:srgbClr val="0000cc"/>
                </a:solidFill>
                <a:latin typeface="Arial"/>
                <a:ea typeface="DejaVu Sans"/>
              </a:rPr>
              <a:t>des formats de compression suivants : </a:t>
            </a:r>
            <a:r>
              <a:rPr b="1" lang="fr-FR" sz="2000" spc="-1" strike="noStrike">
                <a:solidFill>
                  <a:srgbClr val="0000cc"/>
                </a:solidFill>
                <a:latin typeface="Arial"/>
                <a:ea typeface="DejaVu Sans"/>
              </a:rPr>
              <a:t>zip, 7z, tar.bz2 </a:t>
            </a:r>
            <a:r>
              <a:rPr b="0" lang="fr-FR" sz="2000" spc="-1" strike="noStrike">
                <a:solidFill>
                  <a:srgbClr val="0000cc"/>
                </a:solidFill>
                <a:latin typeface="Arial"/>
                <a:ea typeface="DejaVu Sans"/>
              </a:rPr>
              <a:t>ou </a:t>
            </a:r>
            <a:r>
              <a:rPr b="1" lang="fr-FR" sz="2000" spc="-1" strike="noStrike">
                <a:solidFill>
                  <a:srgbClr val="0000cc"/>
                </a:solidFill>
                <a:latin typeface="Arial"/>
                <a:ea typeface="DejaVu Sans"/>
              </a:rPr>
              <a:t>tar.gz</a:t>
            </a:r>
            <a:r>
              <a:rPr b="0" lang="fr-FR" sz="2000" spc="-1" strike="noStrike">
                <a:solidFill>
                  <a:srgbClr val="0000cc"/>
                </a:solidFill>
                <a:latin typeface="Arial"/>
                <a:ea typeface="DejaVu Sans"/>
              </a:rPr>
              <a:t>. Elles</a:t>
            </a:r>
            <a:endParaRPr b="0" lang="fr-FR" sz="2000" spc="-1" strike="noStrike">
              <a:latin typeface="Arial"/>
            </a:endParaRPr>
          </a:p>
          <a:p>
            <a:pPr>
              <a:lnSpc>
                <a:spcPct val="100000"/>
              </a:lnSpc>
            </a:pPr>
            <a:r>
              <a:rPr b="0" lang="fr-FR" sz="2000" spc="-1" strike="noStrike">
                <a:solidFill>
                  <a:srgbClr val="0000cc"/>
                </a:solidFill>
                <a:latin typeface="Arial"/>
                <a:ea typeface="DejaVu Sans"/>
              </a:rPr>
              <a:t>peuvent être compressées en un seul dossier.</a:t>
            </a:r>
            <a:endParaRPr b="0" lang="fr-FR" sz="2000" spc="-1" strike="noStrike">
              <a:latin typeface="Arial"/>
            </a:endParaRPr>
          </a:p>
          <a:p>
            <a:pPr>
              <a:lnSpc>
                <a:spcPct val="100000"/>
              </a:lnSpc>
            </a:pPr>
            <a:endParaRPr b="0" lang="fr-FR" sz="2000" spc="-1" strike="noStrike">
              <a:latin typeface="Arial"/>
            </a:endParaRPr>
          </a:p>
        </p:txBody>
      </p:sp>
      <p:pic>
        <p:nvPicPr>
          <p:cNvPr id="298" name="Image 239" descr=""/>
          <p:cNvPicPr/>
          <p:nvPr/>
        </p:nvPicPr>
        <p:blipFill>
          <a:blip r:embed="rId1"/>
          <a:stretch/>
        </p:blipFill>
        <p:spPr>
          <a:xfrm>
            <a:off x="1512000" y="3456000"/>
            <a:ext cx="6013440" cy="2337120"/>
          </a:xfrm>
          <a:prstGeom prst="rect">
            <a:avLst/>
          </a:prstGeom>
          <a:ln>
            <a:noFill/>
          </a:ln>
        </p:spPr>
      </p:pic>
      <p:sp>
        <p:nvSpPr>
          <p:cNvPr id="299" name="CustomShape 5"/>
          <p:cNvSpPr/>
          <p:nvPr/>
        </p:nvSpPr>
        <p:spPr>
          <a:xfrm>
            <a:off x="1547640" y="6039000"/>
            <a:ext cx="5833080" cy="48168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latin typeface="Arial"/>
                <a:ea typeface="ヒラギノ角ゴ Pro W3"/>
              </a:rPr>
              <a:t>Guide</a:t>
            </a:r>
            <a:endParaRPr b="0" lang="fr-FR" sz="1800" spc="-1" strike="noStrike">
              <a:latin typeface="Arial"/>
            </a:endParaRPr>
          </a:p>
        </p:txBody>
      </p:sp>
      <p:sp>
        <p:nvSpPr>
          <p:cNvPr id="300"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188272F1-A992-4291-B0A5-1B2FB3C90554}"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01" name="CustomShape 7"/>
          <p:cNvSpPr/>
          <p:nvPr/>
        </p:nvSpPr>
        <p:spPr>
          <a:xfrm>
            <a:off x="107640" y="34128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02" name="CustomShape 8"/>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251640" y="1036800"/>
            <a:ext cx="5412240" cy="33231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304" name="CustomShape 2"/>
          <p:cNvSpPr/>
          <p:nvPr/>
        </p:nvSpPr>
        <p:spPr>
          <a:xfrm>
            <a:off x="7883640" y="6321600"/>
            <a:ext cx="894600" cy="173880"/>
          </a:xfrm>
          <a:prstGeom prst="rect">
            <a:avLst/>
          </a:prstGeom>
          <a:noFill/>
          <a:ln>
            <a:noFill/>
          </a:ln>
        </p:spPr>
        <p:style>
          <a:lnRef idx="0"/>
          <a:fillRef idx="0"/>
          <a:effectRef idx="0"/>
          <a:fontRef idx="minor"/>
        </p:style>
      </p:sp>
      <p:pic>
        <p:nvPicPr>
          <p:cNvPr id="305" name="Image 244" descr=""/>
          <p:cNvPicPr/>
          <p:nvPr/>
        </p:nvPicPr>
        <p:blipFill>
          <a:blip r:embed="rId1"/>
          <a:srcRect l="13092" t="13337" r="42987" b="70423"/>
          <a:stretch/>
        </p:blipFill>
        <p:spPr>
          <a:xfrm>
            <a:off x="156240" y="3816000"/>
            <a:ext cx="8912880" cy="2548440"/>
          </a:xfrm>
          <a:prstGeom prst="rect">
            <a:avLst/>
          </a:prstGeom>
          <a:ln>
            <a:noFill/>
          </a:ln>
        </p:spPr>
      </p:pic>
      <p:sp>
        <p:nvSpPr>
          <p:cNvPr id="306" name="CustomShape 3"/>
          <p:cNvSpPr/>
          <p:nvPr/>
        </p:nvSpPr>
        <p:spPr>
          <a:xfrm>
            <a:off x="186120" y="4903200"/>
            <a:ext cx="1352880" cy="1449360"/>
          </a:xfrm>
          <a:prstGeom prst="rect">
            <a:avLst/>
          </a:prstGeom>
          <a:solidFill>
            <a:srgbClr val="ddd9c7"/>
          </a:solidFill>
          <a:ln>
            <a:noFill/>
          </a:ln>
        </p:spPr>
        <p:style>
          <a:lnRef idx="0"/>
          <a:fillRef idx="0"/>
          <a:effectRef idx="0"/>
          <a:fontRef idx="minor"/>
        </p:style>
      </p:sp>
      <p:sp>
        <p:nvSpPr>
          <p:cNvPr id="307" name="CustomShape 4"/>
          <p:cNvSpPr/>
          <p:nvPr/>
        </p:nvSpPr>
        <p:spPr>
          <a:xfrm>
            <a:off x="89280" y="1242000"/>
            <a:ext cx="9032760" cy="2683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Arial"/>
                <a:ea typeface="DejaVu Sans"/>
              </a:rPr>
              <a:t>3. Cliquer sur le dossier des données de paye regroupant vos données sur la clé, </a:t>
            </a:r>
            <a:r>
              <a:rPr b="0" i="1" lang="fr-FR" sz="1800" spc="-1" strike="noStrike">
                <a:solidFill>
                  <a:srgbClr val="0000cc"/>
                </a:solidFill>
                <a:latin typeface="Arial"/>
                <a:ea typeface="DejaVu Sans"/>
              </a:rPr>
              <a:t>en maintenant la touche Ctrl enfoncée</a:t>
            </a:r>
            <a:r>
              <a:rPr b="0" lang="fr-FR" sz="1800" spc="-1" strike="noStrike">
                <a:solidFill>
                  <a:srgbClr val="0000cc"/>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4. « </a:t>
            </a:r>
            <a:r>
              <a:rPr b="1" i="1" lang="fr-FR" sz="1800" spc="-1" strike="noStrike">
                <a:solidFill>
                  <a:srgbClr val="0000cc"/>
                </a:solidFill>
                <a:latin typeface="Arial"/>
                <a:ea typeface="DejaVu Sans"/>
              </a:rPr>
              <a:t>Glisser-déposer</a:t>
            </a:r>
            <a:r>
              <a:rPr b="0" lang="fr-FR" sz="1800" spc="-1" strike="noStrike">
                <a:solidFill>
                  <a:srgbClr val="0000cc"/>
                </a:solidFill>
                <a:latin typeface="Arial"/>
                <a:ea typeface="DejaVu Sans"/>
              </a:rPr>
              <a:t> » ce dossier vers la fenêtre droite du gestionnaire</a:t>
            </a:r>
            <a:r>
              <a:rPr b="0" lang="fr-FR" sz="1800" spc="-1" strike="noStrike">
                <a:solidFill>
                  <a:srgbClr val="000000"/>
                </a:solidFill>
                <a:latin typeface="Arial"/>
                <a:ea typeface="DejaVu Sans"/>
              </a:rPr>
              <a:t> </a:t>
            </a:r>
            <a:r>
              <a:rPr b="1" i="1" lang="fr-FR" sz="1800" spc="-1" strike="noStrike">
                <a:solidFill>
                  <a:srgbClr val="0000cc"/>
                </a:solidFill>
                <a:latin typeface="Arial"/>
                <a:ea typeface="DejaVu Sans"/>
              </a:rPr>
              <a:t>avec la touche Ctrl enfoncée</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vers le répertoire des données (</a:t>
            </a:r>
            <a:r>
              <a:rPr b="1" i="1" lang="fr-FR" sz="1800" spc="-1" strike="noStrike">
                <a:solidFill>
                  <a:srgbClr val="0000cc"/>
                </a:solidFill>
                <a:latin typeface="Arial"/>
                <a:ea typeface="DejaVu Sans"/>
              </a:rPr>
              <a:t>Données</a:t>
            </a:r>
            <a:r>
              <a:rPr b="0" lang="fr-FR" sz="1800" spc="-1" strike="noStrike">
                <a:solidFill>
                  <a:srgbClr val="0000cc"/>
                </a:solidFill>
                <a:latin typeface="Arial"/>
                <a:ea typeface="DejaVu Sans"/>
              </a:rPr>
              <a:t>)</a:t>
            </a:r>
            <a:r>
              <a:rPr b="1" lang="fr-FR" sz="1800" spc="-1" strike="noStrike">
                <a:solidFill>
                  <a:srgbClr val="0000cc"/>
                </a:solidFill>
                <a:latin typeface="Arial"/>
                <a:ea typeface="DejaVu Sans"/>
              </a:rPr>
              <a:t>.</a:t>
            </a:r>
            <a:r>
              <a:rPr b="0" lang="fr-FR" sz="1800" spc="-1" strike="noStrike">
                <a:solidFill>
                  <a:srgbClr val="0000cc"/>
                </a:solidFill>
                <a:latin typeface="Arial"/>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5</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Relâcher Ctrl à la fin du déplacement. </a:t>
            </a:r>
            <a:endParaRPr b="0" lang="fr-FR" sz="1800" spc="-1" strike="noStrike">
              <a:latin typeface="Arial"/>
            </a:endParaRPr>
          </a:p>
          <a:p>
            <a:pPr algn="just">
              <a:lnSpc>
                <a:spcPct val="100000"/>
              </a:lnSpc>
            </a:pPr>
            <a:r>
              <a:rPr b="1" lang="fr-FR" sz="1600" spc="-1" strike="noStrike">
                <a:solidFill>
                  <a:srgbClr val="ff0000"/>
                </a:solidFill>
                <a:latin typeface="Arial"/>
                <a:ea typeface="DejaVu Sans"/>
              </a:rPr>
              <a:t>Cette étape n’est pas nécessaire si l’interface a été paramétrée en mode « Chargement automatique des données »</a:t>
            </a:r>
            <a:endParaRPr b="0" lang="fr-FR" sz="1600" spc="-1" strike="noStrike">
              <a:latin typeface="Arial"/>
            </a:endParaRPr>
          </a:p>
        </p:txBody>
      </p:sp>
      <p:sp>
        <p:nvSpPr>
          <p:cNvPr id="308" name="CustomShape 5"/>
          <p:cNvSpPr/>
          <p:nvPr/>
        </p:nvSpPr>
        <p:spPr>
          <a:xfrm>
            <a:off x="2448000" y="1309680"/>
            <a:ext cx="431496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09" name="CustomShape 6"/>
          <p:cNvSpPr/>
          <p:nvPr/>
        </p:nvSpPr>
        <p:spPr>
          <a:xfrm>
            <a:off x="611640" y="1220760"/>
            <a:ext cx="7700040" cy="1013040"/>
          </a:xfrm>
          <a:prstGeom prst="rect">
            <a:avLst/>
          </a:prstGeom>
          <a:noFill/>
          <a:ln>
            <a:noFill/>
          </a:ln>
        </p:spPr>
        <p:style>
          <a:lnRef idx="0"/>
          <a:fillRef idx="0"/>
          <a:effectRef idx="0"/>
          <a:fontRef idx="minor"/>
        </p:style>
      </p:sp>
      <p:sp>
        <p:nvSpPr>
          <p:cNvPr id="310"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4EBDF8C-A431-4CB5-AFF7-9A2D6B0A2A5A}"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11" name="CustomShape 8"/>
          <p:cNvSpPr/>
          <p:nvPr/>
        </p:nvSpPr>
        <p:spPr>
          <a:xfrm>
            <a:off x="107640" y="34128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12" name="CustomShape 9"/>
          <p:cNvSpPr/>
          <p:nvPr/>
        </p:nvSpPr>
        <p:spPr>
          <a:xfrm>
            <a:off x="2751840" y="650160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13"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251640" y="1036800"/>
            <a:ext cx="5412240" cy="33231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315" name="CustomShape 2"/>
          <p:cNvSpPr/>
          <p:nvPr/>
        </p:nvSpPr>
        <p:spPr>
          <a:xfrm>
            <a:off x="7883640" y="6321600"/>
            <a:ext cx="894600" cy="173880"/>
          </a:xfrm>
          <a:prstGeom prst="rect">
            <a:avLst/>
          </a:prstGeom>
          <a:noFill/>
          <a:ln>
            <a:noFill/>
          </a:ln>
        </p:spPr>
        <p:style>
          <a:lnRef idx="0"/>
          <a:fillRef idx="0"/>
          <a:effectRef idx="0"/>
          <a:fontRef idx="minor"/>
        </p:style>
      </p:sp>
      <p:sp>
        <p:nvSpPr>
          <p:cNvPr id="316" name="CustomShape 3"/>
          <p:cNvSpPr/>
          <p:nvPr/>
        </p:nvSpPr>
        <p:spPr>
          <a:xfrm>
            <a:off x="56880" y="141120"/>
            <a:ext cx="8887680" cy="432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
        <p:nvSpPr>
          <p:cNvPr id="317" name="CustomShape 4"/>
          <p:cNvSpPr/>
          <p:nvPr/>
        </p:nvSpPr>
        <p:spPr>
          <a:xfrm>
            <a:off x="611640" y="1870920"/>
            <a:ext cx="8276400" cy="1120680"/>
          </a:xfrm>
          <a:prstGeom prst="rect">
            <a:avLst/>
          </a:prstGeom>
          <a:noFill/>
          <a:ln>
            <a:noFill/>
          </a:ln>
        </p:spPr>
        <p:style>
          <a:lnRef idx="0"/>
          <a:fillRef idx="0"/>
          <a:effectRef idx="0"/>
          <a:fontRef idx="minor"/>
        </p:style>
      </p:sp>
      <p:sp>
        <p:nvSpPr>
          <p:cNvPr id="318" name="CustomShape 5"/>
          <p:cNvSpPr/>
          <p:nvPr/>
        </p:nvSpPr>
        <p:spPr>
          <a:xfrm>
            <a:off x="2448000" y="1309680"/>
            <a:ext cx="431496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19" name="CustomShape 6"/>
          <p:cNvSpPr/>
          <p:nvPr/>
        </p:nvSpPr>
        <p:spPr>
          <a:xfrm>
            <a:off x="611640" y="1220760"/>
            <a:ext cx="7884720" cy="430200"/>
          </a:xfrm>
          <a:prstGeom prst="rect">
            <a:avLst/>
          </a:prstGeom>
          <a:noFill/>
          <a:ln>
            <a:noFill/>
          </a:ln>
        </p:spPr>
        <p:style>
          <a:lnRef idx="0"/>
          <a:fillRef idx="0"/>
          <a:effectRef idx="0"/>
          <a:fontRef idx="minor"/>
        </p:style>
      </p:sp>
      <p:sp>
        <p:nvSpPr>
          <p:cNvPr id="320" name="CustomShape 7"/>
          <p:cNvSpPr/>
          <p:nvPr/>
        </p:nvSpPr>
        <p:spPr>
          <a:xfrm>
            <a:off x="0" y="1009440"/>
            <a:ext cx="5741640" cy="58471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00"/>
                </a:solidFill>
                <a:latin typeface="Arial"/>
                <a:ea typeface="DejaVu Sans"/>
              </a:rPr>
              <a:t>1-Insérer le disque optique avec les payes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2-Cliquer sur l’icône en forme de clé en bas de l’écran : choisir Disque optique. Cliquer sur l’icône flèche à droite.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3-Attendre que l’icône CD-ROM passe du rouge au vert : le CD-ROM doit être activé.</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1600" spc="-1" strike="noStrike">
                <a:solidFill>
                  <a:srgbClr val="000000"/>
                </a:solid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latin typeface="Arial"/>
                <a:ea typeface="DejaVu Sans"/>
              </a:rPr>
              <a:t>Les données de paye sont lues automatiquement en mémoire. Pas de sauvegarde copie sur le disque dur.</a:t>
            </a:r>
            <a:endParaRPr b="0" lang="fr-FR" sz="1600" spc="-1" strike="noStrike">
              <a:latin typeface="Arial"/>
            </a:endParaRPr>
          </a:p>
          <a:p>
            <a:pPr algn="just">
              <a:lnSpc>
                <a:spcPct val="100000"/>
              </a:lnSpc>
            </a:pPr>
            <a:endParaRPr b="0" lang="fr-FR" sz="1600" spc="-1" strike="noStrike">
              <a:latin typeface="Arial"/>
            </a:endParaRPr>
          </a:p>
          <a:p>
            <a:pPr>
              <a:lnSpc>
                <a:spcPct val="100000"/>
              </a:lnSpc>
            </a:pPr>
            <a:endParaRPr b="0" lang="fr-FR" sz="1600" spc="-1" strike="noStrike">
              <a:latin typeface="Arial"/>
            </a:endParaRPr>
          </a:p>
        </p:txBody>
      </p:sp>
      <p:sp>
        <p:nvSpPr>
          <p:cNvPr id="321" name="CustomShape 8"/>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1106D487-9370-403B-831D-D18F293EA1E4}"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22" name="Image 4" descr=""/>
          <p:cNvPicPr/>
          <p:nvPr/>
        </p:nvPicPr>
        <p:blipFill>
          <a:blip r:embed="rId1"/>
          <a:stretch/>
        </p:blipFill>
        <p:spPr>
          <a:xfrm>
            <a:off x="5745240" y="906120"/>
            <a:ext cx="3255480" cy="2862360"/>
          </a:xfrm>
          <a:prstGeom prst="rect">
            <a:avLst/>
          </a:prstGeom>
          <a:ln>
            <a:noFill/>
          </a:ln>
        </p:spPr>
      </p:pic>
      <p:pic>
        <p:nvPicPr>
          <p:cNvPr id="323" name="Image 5" descr=""/>
          <p:cNvPicPr/>
          <p:nvPr/>
        </p:nvPicPr>
        <p:blipFill>
          <a:blip r:embed="rId2"/>
          <a:stretch/>
        </p:blipFill>
        <p:spPr>
          <a:xfrm>
            <a:off x="5745240" y="3849120"/>
            <a:ext cx="3310560" cy="2910600"/>
          </a:xfrm>
          <a:prstGeom prst="rect">
            <a:avLst/>
          </a:prstGeom>
          <a:ln>
            <a:noFill/>
          </a:ln>
        </p:spPr>
      </p:pic>
      <p:sp>
        <p:nvSpPr>
          <p:cNvPr id="324" name="CustomShape 9"/>
          <p:cNvSpPr/>
          <p:nvPr/>
        </p:nvSpPr>
        <p:spPr>
          <a:xfrm>
            <a:off x="72000" y="6462360"/>
            <a:ext cx="5253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1511640" y="114480"/>
            <a:ext cx="6258600" cy="41544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SOMMAIRE</a:t>
            </a:r>
            <a:endParaRPr b="0" lang="fr-FR" sz="2400" spc="-1" strike="noStrike">
              <a:latin typeface="Arial"/>
            </a:endParaRPr>
          </a:p>
        </p:txBody>
      </p:sp>
      <p:sp>
        <p:nvSpPr>
          <p:cNvPr id="165" name="CustomShape 2"/>
          <p:cNvSpPr/>
          <p:nvPr/>
        </p:nvSpPr>
        <p:spPr>
          <a:xfrm>
            <a:off x="324360" y="1052280"/>
            <a:ext cx="8491680" cy="4646160"/>
          </a:xfrm>
          <a:prstGeom prst="rect">
            <a:avLst/>
          </a:prstGeom>
          <a:noFill/>
          <a:ln>
            <a:noFill/>
          </a:ln>
        </p:spPr>
        <p:style>
          <a:lnRef idx="0"/>
          <a:fillRef idx="0"/>
          <a:effectRef idx="0"/>
          <a:fontRef idx="minor"/>
        </p:style>
        <p:txBody>
          <a:bodyPr lIns="0" rIns="0" tIns="0" bIns="0"/>
          <a:p>
            <a:pPr marL="720" indent="-337680">
              <a:lnSpc>
                <a:spcPct val="100000"/>
              </a:lnSpc>
            </a:pPr>
            <a:r>
              <a:rPr b="1" lang="fr-FR" sz="1800" spc="-1" strike="noStrike">
                <a:solidFill>
                  <a:srgbClr val="0000cc"/>
                </a:solidFill>
                <a:latin typeface="Times New Roman"/>
                <a:ea typeface="DejaVu Sans"/>
              </a:rPr>
              <a:t>L’ENVIRONNEMENT LINUX : NOTIONS DE BASE</a:t>
            </a:r>
            <a:endParaRPr b="0" lang="fr-FR" sz="1800" spc="-1" strike="noStrike">
              <a:latin typeface="Arial"/>
            </a:endParaRPr>
          </a:p>
          <a:p>
            <a:pPr marL="720" indent="-337680">
              <a:lnSpc>
                <a:spcPct val="100000"/>
              </a:lnSpc>
            </a:pPr>
            <a:endParaRPr b="0" lang="fr-FR" sz="1800" spc="-1" strike="noStrike">
              <a:latin typeface="Arial"/>
            </a:endParaRPr>
          </a:p>
          <a:p>
            <a:pPr marL="720" indent="-337680">
              <a:lnSpc>
                <a:spcPct val="100000"/>
              </a:lnSpc>
            </a:pPr>
            <a:r>
              <a:rPr b="1" lang="fr-FR" sz="1800" spc="-1" strike="noStrike">
                <a:solidFill>
                  <a:srgbClr val="0000cc"/>
                </a:solidFill>
                <a:latin typeface="Times New Roman"/>
                <a:ea typeface="DejaVu Sans"/>
              </a:rPr>
              <a:t>PRÉSENTATION GÉNÉRALE DE L’INTERFACE</a:t>
            </a:r>
            <a:endParaRPr b="0" lang="fr-FR" sz="1800" spc="-1" strike="noStrike">
              <a:latin typeface="Arial"/>
            </a:endParaRPr>
          </a:p>
          <a:p>
            <a:pPr marL="720" indent="-337680">
              <a:lnSpc>
                <a:spcPct val="100000"/>
              </a:lnSpc>
            </a:pP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Lancer l’application</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Les fonctionnalités de base</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Copier les données de paye sur le PC dédié</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Importer les données de paye dans l’interface</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Utiliser les dialogues de paramétrage</a:t>
            </a:r>
            <a:endParaRPr b="0" lang="fr-FR" sz="1800" spc="-1" strike="noStrike">
              <a:latin typeface="Arial"/>
            </a:endParaRPr>
          </a:p>
          <a:p>
            <a:pPr>
              <a:lnSpc>
                <a:spcPct val="100000"/>
              </a:lnSpc>
            </a:pPr>
            <a:endParaRPr b="0" lang="fr-FR" sz="1800" spc="-1" strike="noStrike">
              <a:latin typeface="Arial"/>
            </a:endParaRPr>
          </a:p>
          <a:p>
            <a:pPr marL="1800">
              <a:lnSpc>
                <a:spcPct val="100000"/>
              </a:lnSpc>
            </a:pPr>
            <a:r>
              <a:rPr b="1" lang="fr-FR" sz="1800" spc="-1" strike="noStrike">
                <a:solidFill>
                  <a:srgbClr val="0000cc"/>
                </a:solidFill>
                <a:latin typeface="Times New Roman"/>
                <a:ea typeface="DejaVu Sans"/>
              </a:rPr>
              <a:t>PRODUIRE LES DONNÉES</a:t>
            </a:r>
            <a:endParaRPr b="0" lang="fr-FR" sz="1800" spc="-1" strike="noStrike">
              <a:latin typeface="Arial"/>
            </a:endParaRPr>
          </a:p>
          <a:p>
            <a:pPr marL="1800">
              <a:lnSpc>
                <a:spcPct val="100000"/>
              </a:lnSpc>
            </a:pP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Produire les bases de données CSV</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Exporter/Archiver/Désarchiver les données XHL</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Contrôler la fiabilité de la paye dématérialisée</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Générer le rapport d’automatisation de tests réglementaires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166"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E7CF4E34-A081-4740-92D8-080423477DE7}"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167" name="CustomShape 4"/>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8C69A7AB-DD72-4BE1-AB2E-9D0C749E4C36}"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26" name="CustomShape 2"/>
          <p:cNvSpPr/>
          <p:nvPr/>
        </p:nvSpPr>
        <p:spPr>
          <a:xfrm>
            <a:off x="288000" y="714600"/>
            <a:ext cx="8552880" cy="938160"/>
          </a:xfrm>
          <a:prstGeom prst="rect">
            <a:avLst/>
          </a:prstGeom>
          <a:noFill/>
          <a:ln>
            <a:noFill/>
          </a:ln>
        </p:spPr>
        <p:style>
          <a:lnRef idx="0"/>
          <a:fillRef idx="0"/>
          <a:effectRef idx="0"/>
          <a:fontRef idx="minor"/>
        </p:style>
        <p:txBody>
          <a:bodyPr lIns="90000" rIns="90000" tIns="45000" bIns="45000"/>
          <a:p>
            <a:pPr marL="216000" indent="-21312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latin typeface="Arial"/>
            </a:endParaRPr>
          </a:p>
        </p:txBody>
      </p:sp>
      <p:pic>
        <p:nvPicPr>
          <p:cNvPr id="327" name="Image 318" descr=""/>
          <p:cNvPicPr/>
          <p:nvPr/>
        </p:nvPicPr>
        <p:blipFill>
          <a:blip r:embed="rId2"/>
          <a:srcRect l="0" t="22264" r="37182" b="19574"/>
          <a:stretch/>
        </p:blipFill>
        <p:spPr>
          <a:xfrm>
            <a:off x="16200" y="1800000"/>
            <a:ext cx="9052560" cy="1652400"/>
          </a:xfrm>
          <a:prstGeom prst="rect">
            <a:avLst/>
          </a:prstGeom>
          <a:ln>
            <a:solidFill>
              <a:srgbClr val="3465a4"/>
            </a:solidFill>
          </a:ln>
        </p:spPr>
      </p:pic>
      <p:sp>
        <p:nvSpPr>
          <p:cNvPr id="328" name="CustomShape 3"/>
          <p:cNvSpPr/>
          <p:nvPr/>
        </p:nvSpPr>
        <p:spPr>
          <a:xfrm>
            <a:off x="360000" y="3824280"/>
            <a:ext cx="8564760" cy="4989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marL="216000" indent="-213120" algn="just">
              <a:lnSpc>
                <a:spcPct val="100000"/>
              </a:lnSpc>
              <a:buClr>
                <a:srgbClr val="000000"/>
              </a:buClr>
              <a:buSzPct val="45000"/>
              <a:buFont typeface="Wingdings" charset="2"/>
              <a:buChar char=""/>
            </a:pPr>
            <a:r>
              <a:rPr b="0" lang="fr-FR" sz="1400" spc="-1" strike="noStrike">
                <a:solidFill>
                  <a:srgbClr val="000000"/>
                </a:solidFill>
                <a:latin typeface="Calibri"/>
                <a:ea typeface="DejaVu Sans"/>
              </a:rPr>
              <a:t>Si le chargement automatique n’est pas activé, glisser-déposer le disque optique depuis le gestionnaire de fichiers vers l’onglet central.</a:t>
            </a:r>
            <a:endParaRPr b="0" lang="fr-FR" sz="1400" spc="-1" strike="noStrike">
              <a:latin typeface="Arial"/>
            </a:endParaRPr>
          </a:p>
        </p:txBody>
      </p:sp>
      <p:sp>
        <p:nvSpPr>
          <p:cNvPr id="329" name="CustomShape 4"/>
          <p:cNvSpPr/>
          <p:nvPr/>
        </p:nvSpPr>
        <p:spPr>
          <a:xfrm>
            <a:off x="576000" y="3591720"/>
            <a:ext cx="8420760" cy="29304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Calibri"/>
                <a:ea typeface="DejaVu Sans"/>
              </a:rPr>
              <a:t>Il est possible d’interrompre le chargement en cas d’erreur : cliquer sur l’icône </a:t>
            </a:r>
            <a:endParaRPr b="0" lang="fr-FR" sz="1400" spc="-1" strike="noStrike">
              <a:latin typeface="Arial"/>
            </a:endParaRPr>
          </a:p>
        </p:txBody>
      </p:sp>
      <p:pic>
        <p:nvPicPr>
          <p:cNvPr id="330" name="Image 321" descr=""/>
          <p:cNvPicPr/>
          <p:nvPr/>
        </p:nvPicPr>
        <p:blipFill>
          <a:blip r:embed="rId3"/>
          <a:stretch/>
        </p:blipFill>
        <p:spPr>
          <a:xfrm>
            <a:off x="7709400" y="3551400"/>
            <a:ext cx="279360" cy="269640"/>
          </a:xfrm>
          <a:prstGeom prst="rect">
            <a:avLst/>
          </a:prstGeom>
          <a:ln>
            <a:solidFill>
              <a:srgbClr val="3465a4"/>
            </a:solidFill>
          </a:ln>
        </p:spPr>
      </p:pic>
      <p:pic>
        <p:nvPicPr>
          <p:cNvPr id="331" name="Image 322" descr=""/>
          <p:cNvPicPr/>
          <p:nvPr/>
        </p:nvPicPr>
        <p:blipFill>
          <a:blip r:embed="rId4"/>
          <a:srcRect l="0" t="85721" r="74189" b="0"/>
          <a:stretch/>
        </p:blipFill>
        <p:spPr>
          <a:xfrm>
            <a:off x="6640560" y="4457880"/>
            <a:ext cx="2356200" cy="722880"/>
          </a:xfrm>
          <a:prstGeom prst="rect">
            <a:avLst/>
          </a:prstGeom>
          <a:ln>
            <a:solidFill>
              <a:srgbClr val="3465a4"/>
            </a:solidFill>
          </a:ln>
        </p:spPr>
      </p:pic>
      <p:sp>
        <p:nvSpPr>
          <p:cNvPr id="332" name="CustomShape 5"/>
          <p:cNvSpPr/>
          <p:nvPr/>
        </p:nvSpPr>
        <p:spPr>
          <a:xfrm>
            <a:off x="576000" y="4598280"/>
            <a:ext cx="5900760" cy="17344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Calibri"/>
                <a:ea typeface="DejaVu Sans"/>
              </a:rPr>
              <a:t>Cliquer sur l’icône clé du Tableau de bord en bas de l’écran, à côté du « Menu démarrer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Calibri"/>
                <a:ea typeface="DejaVu Sans"/>
              </a:rPr>
              <a:t>Puis sélectionner le disque optique en cliquant sur « Ouvrir dans le gestionnaire de fichiers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p:txBody>
      </p:sp>
      <p:pic>
        <p:nvPicPr>
          <p:cNvPr id="333" name="Image 324" descr=""/>
          <p:cNvPicPr/>
          <p:nvPr/>
        </p:nvPicPr>
        <p:blipFill>
          <a:blip r:embed="rId5"/>
          <a:srcRect l="0" t="67336" r="81275" b="18512"/>
          <a:stretch/>
        </p:blipFill>
        <p:spPr>
          <a:xfrm>
            <a:off x="7288560" y="5256360"/>
            <a:ext cx="1708200" cy="716400"/>
          </a:xfrm>
          <a:prstGeom prst="rect">
            <a:avLst/>
          </a:prstGeom>
          <a:ln>
            <a:solidFill>
              <a:srgbClr val="3465a4"/>
            </a:solidFill>
          </a:ln>
        </p:spPr>
      </p:pic>
      <p:sp>
        <p:nvSpPr>
          <p:cNvPr id="334" name="CustomShape 6"/>
          <p:cNvSpPr/>
          <p:nvPr/>
        </p:nvSpPr>
        <p:spPr>
          <a:xfrm>
            <a:off x="1656000" y="6463440"/>
            <a:ext cx="52293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35" name="CustomShape 7"/>
          <p:cNvSpPr/>
          <p:nvPr/>
        </p:nvSpPr>
        <p:spPr>
          <a:xfrm>
            <a:off x="56880" y="141120"/>
            <a:ext cx="8887680" cy="432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Image 327" descr=""/>
          <p:cNvPicPr/>
          <p:nvPr/>
        </p:nvPicPr>
        <p:blipFill>
          <a:blip r:embed="rId1"/>
          <a:srcRect l="469" t="1793" r="41120" b="56890"/>
          <a:stretch/>
        </p:blipFill>
        <p:spPr>
          <a:xfrm>
            <a:off x="72000" y="1440360"/>
            <a:ext cx="8958600" cy="3524760"/>
          </a:xfrm>
          <a:prstGeom prst="rect">
            <a:avLst/>
          </a:prstGeom>
          <a:ln>
            <a:solidFill>
              <a:srgbClr val="3465a4"/>
            </a:solidFill>
          </a:ln>
        </p:spPr>
      </p:pic>
      <p:sp>
        <p:nvSpPr>
          <p:cNvPr id="337" name="CustomShape 1"/>
          <p:cNvSpPr/>
          <p:nvPr/>
        </p:nvSpPr>
        <p:spPr>
          <a:xfrm>
            <a:off x="432000" y="554760"/>
            <a:ext cx="8420760" cy="8100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latin typeface="Arial"/>
            </a:endParaRPr>
          </a:p>
        </p:txBody>
      </p:sp>
      <p:sp>
        <p:nvSpPr>
          <p:cNvPr id="338" name="CustomShape 2"/>
          <p:cNvSpPr/>
          <p:nvPr/>
        </p:nvSpPr>
        <p:spPr>
          <a:xfrm>
            <a:off x="4572000" y="4968000"/>
            <a:ext cx="3020760" cy="29304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Calibri"/>
                <a:ea typeface="DejaVu Sans"/>
              </a:rPr>
              <a:t>Noter le chemin</a:t>
            </a:r>
            <a:r>
              <a:rPr b="0" lang="fr-FR" sz="1300" spc="-1" strike="noStrike">
                <a:solidFill>
                  <a:srgbClr val="6666ff"/>
                </a:solidFill>
                <a:latin typeface="Calibri"/>
                <a:ea typeface="DejaVu Sans"/>
              </a:rPr>
              <a:t> /mnt/cdrom</a:t>
            </a:r>
            <a:endParaRPr b="0" lang="fr-FR" sz="1300" spc="-1" strike="noStrike">
              <a:latin typeface="Arial"/>
            </a:endParaRPr>
          </a:p>
        </p:txBody>
      </p:sp>
      <p:sp>
        <p:nvSpPr>
          <p:cNvPr id="339"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40" name="Image 331" descr=""/>
          <p:cNvPicPr/>
          <p:nvPr/>
        </p:nvPicPr>
        <p:blipFill>
          <a:blip r:embed="rId2"/>
          <a:srcRect l="18493" t="39991" r="53279" b="50571"/>
          <a:stretch/>
        </p:blipFill>
        <p:spPr>
          <a:xfrm>
            <a:off x="4356000" y="5580000"/>
            <a:ext cx="4172760" cy="716400"/>
          </a:xfrm>
          <a:prstGeom prst="rect">
            <a:avLst/>
          </a:prstGeom>
          <a:ln>
            <a:solidFill>
              <a:srgbClr val="3465a4"/>
            </a:solidFill>
          </a:ln>
        </p:spPr>
      </p:pic>
      <p:sp>
        <p:nvSpPr>
          <p:cNvPr id="341" name="CustomShape 4"/>
          <p:cNvSpPr/>
          <p:nvPr/>
        </p:nvSpPr>
        <p:spPr>
          <a:xfrm>
            <a:off x="144000" y="5515560"/>
            <a:ext cx="4676760" cy="5292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500" spc="-1" strike="noStrike">
                <a:solidFill>
                  <a:srgbClr val="000000"/>
                </a:solidFill>
                <a:latin typeface="Calibri"/>
                <a:ea typeface="DejaVu Sans"/>
              </a:rPr>
              <a:t>Lorsque le dossier est lâché, l’importation commence automatiquement.</a:t>
            </a:r>
            <a:endParaRPr b="0" lang="fr-FR" sz="1500" spc="-1" strike="noStrike">
              <a:latin typeface="Arial"/>
            </a:endParaRPr>
          </a:p>
        </p:txBody>
      </p:sp>
      <p:sp>
        <p:nvSpPr>
          <p:cNvPr id="342" name="CustomShape 5"/>
          <p:cNvSpPr/>
          <p:nvPr/>
        </p:nvSpPr>
        <p:spPr>
          <a:xfrm>
            <a:off x="720000" y="6499440"/>
            <a:ext cx="61653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43" name="CustomShape 6"/>
          <p:cNvSpPr/>
          <p:nvPr/>
        </p:nvSpPr>
        <p:spPr>
          <a:xfrm>
            <a:off x="56880" y="69120"/>
            <a:ext cx="8887680" cy="432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Image 2" descr=""/>
          <p:cNvPicPr/>
          <p:nvPr/>
        </p:nvPicPr>
        <p:blipFill>
          <a:blip r:embed="rId1"/>
          <a:srcRect l="0" t="1630" r="48114" b="61643"/>
          <a:stretch/>
        </p:blipFill>
        <p:spPr>
          <a:xfrm>
            <a:off x="0" y="995040"/>
            <a:ext cx="6276600" cy="2770920"/>
          </a:xfrm>
          <a:prstGeom prst="rect">
            <a:avLst/>
          </a:prstGeom>
          <a:ln>
            <a:noFill/>
          </a:ln>
        </p:spPr>
      </p:pic>
      <p:sp>
        <p:nvSpPr>
          <p:cNvPr id="345"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346" name="CustomShape 2"/>
          <p:cNvSpPr/>
          <p:nvPr/>
        </p:nvSpPr>
        <p:spPr>
          <a:xfrm>
            <a:off x="1332000" y="6321600"/>
            <a:ext cx="6474600" cy="173880"/>
          </a:xfrm>
          <a:prstGeom prst="rect">
            <a:avLst/>
          </a:prstGeom>
          <a:noFill/>
          <a:ln>
            <a:noFill/>
          </a:ln>
        </p:spPr>
        <p:style>
          <a:lnRef idx="0"/>
          <a:fillRef idx="0"/>
          <a:effectRef idx="0"/>
          <a:fontRef idx="minor"/>
        </p:style>
      </p:sp>
      <p:sp>
        <p:nvSpPr>
          <p:cNvPr id="347" name="CustomShape 3"/>
          <p:cNvSpPr/>
          <p:nvPr/>
        </p:nvSpPr>
        <p:spPr>
          <a:xfrm>
            <a:off x="7883640" y="6321600"/>
            <a:ext cx="894600" cy="173880"/>
          </a:xfrm>
          <a:prstGeom prst="rect">
            <a:avLst/>
          </a:prstGeom>
          <a:noFill/>
          <a:ln>
            <a:noFill/>
          </a:ln>
        </p:spPr>
        <p:style>
          <a:lnRef idx="0"/>
          <a:fillRef idx="0"/>
          <a:effectRef idx="0"/>
          <a:fontRef idx="minor"/>
        </p:style>
      </p:sp>
      <p:sp>
        <p:nvSpPr>
          <p:cNvPr id="348" name="CustomShape 4"/>
          <p:cNvSpPr/>
          <p:nvPr/>
        </p:nvSpPr>
        <p:spPr>
          <a:xfrm>
            <a:off x="180720" y="18216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IMPORTER les données DE paYe à analyser</a:t>
            </a:r>
            <a:endParaRPr b="0" lang="fr-FR" sz="2400" spc="-1" strike="noStrike">
              <a:latin typeface="Arial"/>
            </a:endParaRPr>
          </a:p>
          <a:p>
            <a:pPr algn="ctr">
              <a:lnSpc>
                <a:spcPct val="100000"/>
              </a:lnSpc>
            </a:pPr>
            <a:endParaRPr b="0" lang="fr-FR" sz="2400" spc="-1" strike="noStrike">
              <a:latin typeface="Arial"/>
            </a:endParaRPr>
          </a:p>
        </p:txBody>
      </p:sp>
      <p:sp>
        <p:nvSpPr>
          <p:cNvPr id="349" name="CustomShape 5"/>
          <p:cNvSpPr/>
          <p:nvPr/>
        </p:nvSpPr>
        <p:spPr>
          <a:xfrm>
            <a:off x="6220800" y="1888920"/>
            <a:ext cx="222732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1. Sélectionner le dossier des payes. </a:t>
            </a:r>
            <a:endParaRPr b="0" lang="fr-FR" sz="1800" spc="-1" strike="noStrike">
              <a:latin typeface="Arial"/>
            </a:endParaRPr>
          </a:p>
        </p:txBody>
      </p:sp>
      <p:sp>
        <p:nvSpPr>
          <p:cNvPr id="350" name="CustomShape 6"/>
          <p:cNvSpPr/>
          <p:nvPr/>
        </p:nvSpPr>
        <p:spPr>
          <a:xfrm>
            <a:off x="4185720" y="2925000"/>
            <a:ext cx="4534920" cy="426960"/>
          </a:xfrm>
          <a:prstGeom prst="rect">
            <a:avLst/>
          </a:prstGeom>
          <a:noFill/>
          <a:ln>
            <a:noFill/>
          </a:ln>
        </p:spPr>
        <p:style>
          <a:lnRef idx="0"/>
          <a:fillRef idx="0"/>
          <a:effectRef idx="0"/>
          <a:fontRef idx="minor"/>
        </p:style>
      </p:sp>
      <p:sp>
        <p:nvSpPr>
          <p:cNvPr id="351" name="CustomShape 7"/>
          <p:cNvSpPr/>
          <p:nvPr/>
        </p:nvSpPr>
        <p:spPr>
          <a:xfrm flipH="1" rot="21585000">
            <a:off x="1865160" y="3329640"/>
            <a:ext cx="1003680" cy="427680"/>
          </a:xfrm>
          <a:prstGeom prst="ellipse">
            <a:avLst/>
          </a:prstGeom>
          <a:noFill/>
          <a:ln>
            <a:solidFill>
              <a:srgbClr val="cc0000"/>
            </a:solidFill>
          </a:ln>
        </p:spPr>
        <p:style>
          <a:lnRef idx="0"/>
          <a:fillRef idx="0"/>
          <a:effectRef idx="0"/>
          <a:fontRef idx="minor"/>
        </p:style>
      </p:sp>
      <p:sp>
        <p:nvSpPr>
          <p:cNvPr id="352" name="CustomShape 8"/>
          <p:cNvSpPr/>
          <p:nvPr/>
        </p:nvSpPr>
        <p:spPr>
          <a:xfrm flipH="1">
            <a:off x="2875680" y="3107160"/>
            <a:ext cx="1605960" cy="39852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3" name="CustomShape 9"/>
          <p:cNvSpPr/>
          <p:nvPr/>
        </p:nvSpPr>
        <p:spPr>
          <a:xfrm>
            <a:off x="4547880" y="2541240"/>
            <a:ext cx="1669320" cy="853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2. Cliquer sur l’icône d’importation pour importer les fichiers et extraire les données</a:t>
            </a:r>
            <a:endParaRPr b="0" lang="fr-FR" sz="1800" spc="-1" strike="noStrike">
              <a:latin typeface="Arial"/>
            </a:endParaRPr>
          </a:p>
        </p:txBody>
      </p:sp>
      <p:sp>
        <p:nvSpPr>
          <p:cNvPr id="354" name="CustomShape 10"/>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2B7BBDF0-449D-40D0-B351-BEC583EFECE1}"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55" name="CustomShape 11"/>
          <p:cNvSpPr/>
          <p:nvPr/>
        </p:nvSpPr>
        <p:spPr>
          <a:xfrm>
            <a:off x="609120" y="4936320"/>
            <a:ext cx="8047800" cy="91008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latin typeface="Arial"/>
            </a:endParaRPr>
          </a:p>
        </p:txBody>
      </p:sp>
      <p:sp>
        <p:nvSpPr>
          <p:cNvPr id="356" name="CustomShape 12"/>
          <p:cNvSpPr/>
          <p:nvPr/>
        </p:nvSpPr>
        <p:spPr>
          <a:xfrm flipH="1" flipV="1">
            <a:off x="2178720" y="1883160"/>
            <a:ext cx="3929040" cy="23688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7" name="CustomShape 13"/>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221040" y="1772640"/>
            <a:ext cx="8472240" cy="341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359" name="CustomShape 2"/>
          <p:cNvSpPr/>
          <p:nvPr/>
        </p:nvSpPr>
        <p:spPr>
          <a:xfrm>
            <a:off x="7883640" y="6321600"/>
            <a:ext cx="894600" cy="173880"/>
          </a:xfrm>
          <a:prstGeom prst="rect">
            <a:avLst/>
          </a:prstGeom>
          <a:noFill/>
          <a:ln>
            <a:noFill/>
          </a:ln>
        </p:spPr>
        <p:style>
          <a:lnRef idx="0"/>
          <a:fillRef idx="0"/>
          <a:effectRef idx="0"/>
          <a:fontRef idx="minor"/>
        </p:style>
      </p:sp>
      <p:sp>
        <p:nvSpPr>
          <p:cNvPr id="360" name="CustomShape 3"/>
          <p:cNvSpPr/>
          <p:nvPr/>
        </p:nvSpPr>
        <p:spPr>
          <a:xfrm>
            <a:off x="199080" y="296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ONGLETS D’IMPORTATION</a:t>
            </a:r>
            <a:endParaRPr b="0" lang="fr-FR" sz="2400" spc="-1" strike="noStrike">
              <a:latin typeface="Arial"/>
            </a:endParaRPr>
          </a:p>
          <a:p>
            <a:pPr algn="ctr">
              <a:lnSpc>
                <a:spcPct val="100000"/>
              </a:lnSpc>
            </a:pPr>
            <a:endParaRPr b="0" lang="fr-FR" sz="2400" spc="-1" strike="noStrike">
              <a:latin typeface="Arial"/>
            </a:endParaRPr>
          </a:p>
        </p:txBody>
      </p:sp>
      <p:sp>
        <p:nvSpPr>
          <p:cNvPr id="361" name="CustomShape 4"/>
          <p:cNvSpPr/>
          <p:nvPr/>
        </p:nvSpPr>
        <p:spPr>
          <a:xfrm>
            <a:off x="302040" y="944280"/>
            <a:ext cx="8784720" cy="3487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Arial"/>
                <a:ea typeface="DejaVu Sans"/>
              </a:rPr>
              <a:t>Résultat de l’importation des données XHL</a:t>
            </a:r>
            <a:endParaRPr b="0" lang="fr-FR" sz="2000" spc="-1" strike="noStrike">
              <a:latin typeface="Arial"/>
            </a:endParaRPr>
          </a:p>
        </p:txBody>
      </p:sp>
      <p:sp>
        <p:nvSpPr>
          <p:cNvPr id="362" name="CustomShape 5"/>
          <p:cNvSpPr/>
          <p:nvPr/>
        </p:nvSpPr>
        <p:spPr>
          <a:xfrm>
            <a:off x="221040" y="5256000"/>
            <a:ext cx="8865720" cy="5731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L’importation des données est réalisée par année pour le budget principal et les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budgets annexes.</a:t>
            </a:r>
            <a:endParaRPr b="0" lang="fr-FR" sz="1800" spc="-1" strike="noStrike">
              <a:latin typeface="Arial"/>
            </a:endParaRPr>
          </a:p>
        </p:txBody>
      </p:sp>
      <p:sp>
        <p:nvSpPr>
          <p:cNvPr id="363"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62272926-5761-4BB7-B2B7-7D0D715B0D70}"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64" name="Image 1" descr=""/>
          <p:cNvPicPr/>
          <p:nvPr/>
        </p:nvPicPr>
        <p:blipFill>
          <a:blip r:embed="rId1"/>
          <a:srcRect l="0" t="0" r="49905" b="61932"/>
          <a:stretch/>
        </p:blipFill>
        <p:spPr>
          <a:xfrm>
            <a:off x="398880" y="1792440"/>
            <a:ext cx="7805880" cy="3532680"/>
          </a:xfrm>
          <a:prstGeom prst="rect">
            <a:avLst/>
          </a:prstGeom>
          <a:ln>
            <a:noFill/>
          </a:ln>
        </p:spPr>
      </p:pic>
      <p:sp>
        <p:nvSpPr>
          <p:cNvPr id="365" name="CustomShape 7"/>
          <p:cNvSpPr/>
          <p:nvPr/>
        </p:nvSpPr>
        <p:spPr>
          <a:xfrm>
            <a:off x="720000" y="6463440"/>
            <a:ext cx="61653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021C7E0B-248D-4A0E-8FF4-295A6ADF3C8F}"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67" name="Image 3" descr=""/>
          <p:cNvPicPr/>
          <p:nvPr/>
        </p:nvPicPr>
        <p:blipFill>
          <a:blip r:embed="rId1"/>
          <a:srcRect l="22284" t="10413" r="51151" b="61147"/>
          <a:stretch/>
        </p:blipFill>
        <p:spPr>
          <a:xfrm>
            <a:off x="5638320" y="1148400"/>
            <a:ext cx="3448440" cy="2072880"/>
          </a:xfrm>
          <a:prstGeom prst="rect">
            <a:avLst/>
          </a:prstGeom>
          <a:ln>
            <a:noFill/>
          </a:ln>
        </p:spPr>
      </p:pic>
      <p:sp>
        <p:nvSpPr>
          <p:cNvPr id="368" name="CustomShape 2"/>
          <p:cNvSpPr/>
          <p:nvPr/>
        </p:nvSpPr>
        <p:spPr>
          <a:xfrm>
            <a:off x="199080" y="296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69" name="CustomShape 3"/>
          <p:cNvSpPr/>
          <p:nvPr/>
        </p:nvSpPr>
        <p:spPr>
          <a:xfrm>
            <a:off x="199080" y="1447920"/>
            <a:ext cx="5435640" cy="20073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Calibri"/>
                <a:ea typeface="DejaVu Sans"/>
              </a:rPr>
              <a:t>Les données de paye au format XHL/XML  peuvent être affichées dans leur format natif.</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Sélectionner le fichier à afficher dans l’onglet central, puis clic droit et clic sur  l’option </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Afficher le code XML</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370" name="CustomShape 4"/>
          <p:cNvSpPr/>
          <p:nvPr/>
        </p:nvSpPr>
        <p:spPr>
          <a:xfrm>
            <a:off x="199080" y="3216960"/>
            <a:ext cx="8887680" cy="36525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Un éditeur de texte s’ouvre alors avec les données.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aller à une ligne donnée du fichier, utiliser le raccourci clavier Ctrl + G et rentrer le numéro de ligne dans le dialogue.</a:t>
            </a:r>
            <a:endParaRPr b="0" lang="fr-FR" sz="1800" spc="-1" strike="noStrike">
              <a:latin typeface="Arial"/>
            </a:endParaRPr>
          </a:p>
          <a:p>
            <a:pPr>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Voir le site Xemelios de la DGFIP pour l’interprétation des balises, ou utiliser le menu</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 </a:t>
            </a:r>
            <a:r>
              <a:rPr b="1" lang="fr-FR" sz="1800" spc="-1" strike="noStrike">
                <a:solidFill>
                  <a:srgbClr val="000000"/>
                </a:solidFill>
                <a:latin typeface="Calibri"/>
                <a:ea typeface="DejaVu Sans"/>
              </a:rPr>
              <a:t>Aide </a:t>
            </a:r>
            <a:r>
              <a:rPr b="0" lang="fr-FR" sz="1800" spc="-1" strike="noStrike">
                <a:solidFill>
                  <a:srgbClr val="000000"/>
                </a:solidFill>
                <a:latin typeface="Calibri"/>
                <a:ea typeface="DejaVu Sans"/>
              </a:rPr>
              <a:t>&gt; Aide de l’interface graphique Altaïr et suivre le lien dans la rubrique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 Le Schéma XML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71" name="CustomShape 5"/>
          <p:cNvSpPr/>
          <p:nvPr/>
        </p:nvSpPr>
        <p:spPr>
          <a:xfrm>
            <a:off x="1224000" y="6463440"/>
            <a:ext cx="56613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029040" y="6356520"/>
            <a:ext cx="3082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373"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ABD237D7-6D82-4D4C-A7F0-60E0F5CDC183}"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74" name="Image 4" descr=""/>
          <p:cNvPicPr/>
          <p:nvPr/>
        </p:nvPicPr>
        <p:blipFill>
          <a:blip r:embed="rId1"/>
          <a:srcRect l="18109" t="9665" r="31440" b="4606"/>
          <a:stretch/>
        </p:blipFill>
        <p:spPr>
          <a:xfrm>
            <a:off x="197640" y="748440"/>
            <a:ext cx="6141600" cy="5969520"/>
          </a:xfrm>
          <a:prstGeom prst="rect">
            <a:avLst/>
          </a:prstGeom>
          <a:ln>
            <a:noFill/>
          </a:ln>
        </p:spPr>
      </p:pic>
      <p:sp>
        <p:nvSpPr>
          <p:cNvPr id="375" name="CustomShape 3"/>
          <p:cNvSpPr/>
          <p:nvPr/>
        </p:nvSpPr>
        <p:spPr>
          <a:xfrm>
            <a:off x="6571080" y="1052640"/>
            <a:ext cx="194076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En-tête XML</a:t>
            </a:r>
            <a:endParaRPr b="0" lang="fr-FR" sz="1800" spc="-1" strike="noStrike">
              <a:latin typeface="Arial"/>
            </a:endParaRPr>
          </a:p>
        </p:txBody>
      </p:sp>
      <p:sp>
        <p:nvSpPr>
          <p:cNvPr id="376" name="CustomShape 4"/>
          <p:cNvSpPr/>
          <p:nvPr/>
        </p:nvSpPr>
        <p:spPr>
          <a:xfrm>
            <a:off x="6571080" y="1992960"/>
            <a:ext cx="194076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Année, Mois</a:t>
            </a:r>
            <a:endParaRPr b="0" lang="fr-FR" sz="1800" spc="-1" strike="noStrike">
              <a:latin typeface="Arial"/>
            </a:endParaRPr>
          </a:p>
        </p:txBody>
      </p:sp>
      <p:sp>
        <p:nvSpPr>
          <p:cNvPr id="377" name="CustomShape 5"/>
          <p:cNvSpPr/>
          <p:nvPr/>
        </p:nvSpPr>
        <p:spPr>
          <a:xfrm>
            <a:off x="6571080" y="2742120"/>
            <a:ext cx="1940760" cy="910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Budget, Employeur,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Siret</a:t>
            </a:r>
            <a:endParaRPr b="0" lang="fr-FR" sz="1800" spc="-1" strike="noStrike">
              <a:latin typeface="Arial"/>
            </a:endParaRPr>
          </a:p>
        </p:txBody>
      </p:sp>
      <p:sp>
        <p:nvSpPr>
          <p:cNvPr id="378" name="CustomShape 6"/>
          <p:cNvSpPr/>
          <p:nvPr/>
        </p:nvSpPr>
        <p:spPr>
          <a:xfrm>
            <a:off x="6571080" y="5020200"/>
            <a:ext cx="1940760" cy="909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Début des payes</a:t>
            </a:r>
            <a:endParaRPr b="0" lang="fr-FR" sz="1800" spc="-1" strike="noStrike">
              <a:latin typeface="Arial"/>
            </a:endParaRPr>
          </a:p>
          <a:p>
            <a:pPr>
              <a:lnSpc>
                <a:spcPct val="100000"/>
              </a:lnSpc>
            </a:pPr>
            <a:endParaRPr b="0" lang="fr-FR" sz="1800" spc="-1" strike="noStrike">
              <a:latin typeface="Arial"/>
            </a:endParaRPr>
          </a:p>
        </p:txBody>
      </p:sp>
      <p:sp>
        <p:nvSpPr>
          <p:cNvPr id="379" name="CustomShape 7"/>
          <p:cNvSpPr/>
          <p:nvPr/>
        </p:nvSpPr>
        <p:spPr>
          <a:xfrm flipH="1" flipV="1">
            <a:off x="2067120" y="5238360"/>
            <a:ext cx="4423680" cy="720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0" name="CustomShape 8"/>
          <p:cNvSpPr/>
          <p:nvPr/>
        </p:nvSpPr>
        <p:spPr>
          <a:xfrm flipH="1" flipV="1">
            <a:off x="1859040" y="3024000"/>
            <a:ext cx="4704480" cy="1692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1" name="CustomShape 9"/>
          <p:cNvSpPr/>
          <p:nvPr/>
        </p:nvSpPr>
        <p:spPr>
          <a:xfrm flipH="1">
            <a:off x="2293200" y="2177640"/>
            <a:ext cx="427068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2" name="CustomShape 10"/>
          <p:cNvSpPr/>
          <p:nvPr/>
        </p:nvSpPr>
        <p:spPr>
          <a:xfrm>
            <a:off x="759240" y="2011680"/>
            <a:ext cx="654480" cy="4003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3" name="CustomShape 11"/>
          <p:cNvSpPr/>
          <p:nvPr/>
        </p:nvSpPr>
        <p:spPr>
          <a:xfrm>
            <a:off x="797400" y="2953440"/>
            <a:ext cx="1006560" cy="2293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4" name="CustomShape 12"/>
          <p:cNvSpPr/>
          <p:nvPr/>
        </p:nvSpPr>
        <p:spPr>
          <a:xfrm>
            <a:off x="797400" y="5094360"/>
            <a:ext cx="1229760" cy="3124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5" name="CustomShape 13"/>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86" name="CustomShape 14"/>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F64B0152-F733-4F48-9E1D-456D3265C656}"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88" name="CustomShape 2"/>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389" name="Image 4" descr=""/>
          <p:cNvPicPr/>
          <p:nvPr/>
        </p:nvPicPr>
        <p:blipFill>
          <a:blip r:embed="rId1"/>
          <a:srcRect l="23203" t="13440" r="46611" b="10758"/>
          <a:stretch/>
        </p:blipFill>
        <p:spPr>
          <a:xfrm>
            <a:off x="1086840" y="754920"/>
            <a:ext cx="3918960" cy="5540760"/>
          </a:xfrm>
          <a:prstGeom prst="rect">
            <a:avLst/>
          </a:prstGeom>
          <a:ln>
            <a:noFill/>
          </a:ln>
        </p:spPr>
      </p:pic>
      <p:sp>
        <p:nvSpPr>
          <p:cNvPr id="390" name="CustomShape 3"/>
          <p:cNvSpPr/>
          <p:nvPr/>
        </p:nvSpPr>
        <p:spPr>
          <a:xfrm>
            <a:off x="990720" y="2026800"/>
            <a:ext cx="4118760" cy="42120"/>
          </a:xfrm>
          <a:prstGeom prst="rect">
            <a:avLst/>
          </a:prstGeom>
          <a:ln>
            <a:noFill/>
          </a:ln>
        </p:spPr>
        <p:style>
          <a:lnRef idx="2">
            <a:schemeClr val="accent6"/>
          </a:lnRef>
          <a:fillRef idx="1">
            <a:schemeClr val="lt1"/>
          </a:fillRef>
          <a:effectRef idx="0">
            <a:schemeClr val="accent6"/>
          </a:effectRef>
          <a:fontRef idx="minor"/>
        </p:style>
      </p:sp>
      <p:sp>
        <p:nvSpPr>
          <p:cNvPr id="391" name="CustomShape 4"/>
          <p:cNvSpPr/>
          <p:nvPr/>
        </p:nvSpPr>
        <p:spPr>
          <a:xfrm>
            <a:off x="1158120" y="2507040"/>
            <a:ext cx="4118760" cy="42120"/>
          </a:xfrm>
          <a:prstGeom prst="rect">
            <a:avLst/>
          </a:prstGeom>
          <a:ln>
            <a:noFill/>
          </a:ln>
        </p:spPr>
        <p:style>
          <a:lnRef idx="2">
            <a:schemeClr val="accent6"/>
          </a:lnRef>
          <a:fillRef idx="1">
            <a:schemeClr val="lt1"/>
          </a:fillRef>
          <a:effectRef idx="0">
            <a:schemeClr val="accent6"/>
          </a:effectRef>
          <a:fontRef idx="minor"/>
        </p:style>
      </p:sp>
      <p:sp>
        <p:nvSpPr>
          <p:cNvPr id="392" name="CustomShape 5"/>
          <p:cNvSpPr/>
          <p:nvPr/>
        </p:nvSpPr>
        <p:spPr>
          <a:xfrm>
            <a:off x="967680" y="3322080"/>
            <a:ext cx="4118760" cy="42120"/>
          </a:xfrm>
          <a:prstGeom prst="rect">
            <a:avLst/>
          </a:prstGeom>
          <a:ln>
            <a:noFill/>
          </a:ln>
        </p:spPr>
        <p:style>
          <a:lnRef idx="2">
            <a:schemeClr val="accent6"/>
          </a:lnRef>
          <a:fillRef idx="1">
            <a:schemeClr val="lt1"/>
          </a:fillRef>
          <a:effectRef idx="0">
            <a:schemeClr val="accent6"/>
          </a:effectRef>
          <a:fontRef idx="minor"/>
        </p:style>
      </p:sp>
      <p:sp>
        <p:nvSpPr>
          <p:cNvPr id="393" name="CustomShape 6"/>
          <p:cNvSpPr/>
          <p:nvPr/>
        </p:nvSpPr>
        <p:spPr>
          <a:xfrm>
            <a:off x="967680" y="2507040"/>
            <a:ext cx="4118760" cy="42120"/>
          </a:xfrm>
          <a:prstGeom prst="rect">
            <a:avLst/>
          </a:prstGeom>
          <a:ln>
            <a:noFill/>
          </a:ln>
        </p:spPr>
        <p:style>
          <a:lnRef idx="2">
            <a:schemeClr val="accent6"/>
          </a:lnRef>
          <a:fillRef idx="1">
            <a:schemeClr val="lt1"/>
          </a:fillRef>
          <a:effectRef idx="0">
            <a:schemeClr val="accent6"/>
          </a:effectRef>
          <a:fontRef idx="minor"/>
        </p:style>
      </p:sp>
      <p:sp>
        <p:nvSpPr>
          <p:cNvPr id="394" name="CustomShape 7"/>
          <p:cNvSpPr/>
          <p:nvPr/>
        </p:nvSpPr>
        <p:spPr>
          <a:xfrm>
            <a:off x="990720" y="3652560"/>
            <a:ext cx="4118760" cy="42120"/>
          </a:xfrm>
          <a:prstGeom prst="rect">
            <a:avLst/>
          </a:prstGeom>
          <a:ln>
            <a:noFill/>
          </a:ln>
        </p:spPr>
        <p:style>
          <a:lnRef idx="2">
            <a:schemeClr val="accent6"/>
          </a:lnRef>
          <a:fillRef idx="1">
            <a:schemeClr val="lt1"/>
          </a:fillRef>
          <a:effectRef idx="0">
            <a:schemeClr val="accent6"/>
          </a:effectRef>
          <a:fontRef idx="minor"/>
        </p:style>
      </p:sp>
      <p:sp>
        <p:nvSpPr>
          <p:cNvPr id="395" name="CustomShape 8"/>
          <p:cNvSpPr/>
          <p:nvPr/>
        </p:nvSpPr>
        <p:spPr>
          <a:xfrm>
            <a:off x="1325880" y="3528000"/>
            <a:ext cx="1063080" cy="126000"/>
          </a:xfrm>
          <a:prstGeom prst="rect">
            <a:avLst/>
          </a:prstGeom>
          <a:ln>
            <a:noFill/>
          </a:ln>
        </p:spPr>
        <p:style>
          <a:lnRef idx="2">
            <a:schemeClr val="accent6"/>
          </a:lnRef>
          <a:fillRef idx="1">
            <a:schemeClr val="lt1"/>
          </a:fillRef>
          <a:effectRef idx="0">
            <a:schemeClr val="accent6"/>
          </a:effectRef>
          <a:fontRef idx="minor"/>
        </p:style>
      </p:sp>
      <p:sp>
        <p:nvSpPr>
          <p:cNvPr id="396" name="CustomShape 9"/>
          <p:cNvSpPr/>
          <p:nvPr/>
        </p:nvSpPr>
        <p:spPr>
          <a:xfrm>
            <a:off x="5509440" y="726840"/>
            <a:ext cx="2488320" cy="57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du bulletin de paye</a:t>
            </a:r>
            <a:endParaRPr b="0" lang="fr-FR" sz="1600" spc="-1" strike="noStrike">
              <a:latin typeface="Arial"/>
            </a:endParaRPr>
          </a:p>
        </p:txBody>
      </p:sp>
      <p:sp>
        <p:nvSpPr>
          <p:cNvPr id="397" name="CustomShape 10"/>
          <p:cNvSpPr/>
          <p:nvPr/>
        </p:nvSpPr>
        <p:spPr>
          <a:xfrm>
            <a:off x="5475600" y="1249560"/>
            <a:ext cx="2663280" cy="1060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Caractéristiques de l’agent : nom, prénom, matricule, statut, grade, échelon, indice…</a:t>
            </a:r>
            <a:endParaRPr b="0" lang="fr-FR" sz="1600" spc="-1" strike="noStrike">
              <a:latin typeface="Arial"/>
            </a:endParaRPr>
          </a:p>
        </p:txBody>
      </p:sp>
      <p:sp>
        <p:nvSpPr>
          <p:cNvPr id="398" name="CustomShape 11"/>
          <p:cNvSpPr/>
          <p:nvPr/>
        </p:nvSpPr>
        <p:spPr>
          <a:xfrm>
            <a:off x="6027480" y="3762000"/>
            <a:ext cx="1882440" cy="57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Service, NBI, quotité</a:t>
            </a:r>
            <a:endParaRPr b="0" lang="fr-FR" sz="1600" spc="-1" strike="noStrike">
              <a:latin typeface="Arial"/>
            </a:endParaRPr>
          </a:p>
        </p:txBody>
      </p:sp>
      <p:sp>
        <p:nvSpPr>
          <p:cNvPr id="399" name="CustomShape 12"/>
          <p:cNvSpPr/>
          <p:nvPr/>
        </p:nvSpPr>
        <p:spPr>
          <a:xfrm>
            <a:off x="6164640" y="4329360"/>
            <a:ext cx="1794600" cy="1303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des lignes de paye : Traitement, Indemnités, Cotisations…</a:t>
            </a:r>
            <a:endParaRPr b="0" lang="fr-FR" sz="1600" spc="-1" strike="noStrike">
              <a:latin typeface="Arial"/>
            </a:endParaRPr>
          </a:p>
        </p:txBody>
      </p:sp>
      <p:sp>
        <p:nvSpPr>
          <p:cNvPr id="400" name="CustomShape 13"/>
          <p:cNvSpPr/>
          <p:nvPr/>
        </p:nvSpPr>
        <p:spPr>
          <a:xfrm flipH="1">
            <a:off x="3887280" y="1788120"/>
            <a:ext cx="158112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1" name="CustomShape 14"/>
          <p:cNvSpPr/>
          <p:nvPr/>
        </p:nvSpPr>
        <p:spPr>
          <a:xfrm flipH="1">
            <a:off x="4679640" y="3931560"/>
            <a:ext cx="132444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2" name="CustomShape 15"/>
          <p:cNvSpPr/>
          <p:nvPr/>
        </p:nvSpPr>
        <p:spPr>
          <a:xfrm flipH="1">
            <a:off x="2539440" y="4915080"/>
            <a:ext cx="3568320" cy="57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3" name="CustomShape 16"/>
          <p:cNvSpPr/>
          <p:nvPr/>
        </p:nvSpPr>
        <p:spPr>
          <a:xfrm>
            <a:off x="1325880" y="4748040"/>
            <a:ext cx="1213560" cy="2394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4" name="CustomShape 17"/>
          <p:cNvSpPr/>
          <p:nvPr/>
        </p:nvSpPr>
        <p:spPr>
          <a:xfrm>
            <a:off x="1158120" y="3602520"/>
            <a:ext cx="1381320" cy="6231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18"/>
          <p:cNvSpPr/>
          <p:nvPr/>
        </p:nvSpPr>
        <p:spPr>
          <a:xfrm>
            <a:off x="1240200" y="927000"/>
            <a:ext cx="851760" cy="1569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6" name="CustomShape 19"/>
          <p:cNvSpPr/>
          <p:nvPr/>
        </p:nvSpPr>
        <p:spPr>
          <a:xfrm>
            <a:off x="990720" y="647640"/>
            <a:ext cx="2034720" cy="2761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7" name="CustomShape 20"/>
          <p:cNvSpPr/>
          <p:nvPr/>
        </p:nvSpPr>
        <p:spPr>
          <a:xfrm flipH="1">
            <a:off x="3038760" y="896040"/>
            <a:ext cx="240840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8" name="CustomShape 21"/>
          <p:cNvSpPr/>
          <p:nvPr/>
        </p:nvSpPr>
        <p:spPr>
          <a:xfrm>
            <a:off x="3940200" y="5363280"/>
            <a:ext cx="1409760" cy="573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Libellé et Montant</a:t>
            </a:r>
            <a:endParaRPr b="0" lang="fr-FR" sz="1600" spc="-1" strike="noStrike">
              <a:latin typeface="Arial"/>
            </a:endParaRPr>
          </a:p>
        </p:txBody>
      </p:sp>
      <p:sp>
        <p:nvSpPr>
          <p:cNvPr id="409" name="CustomShape 22"/>
          <p:cNvSpPr/>
          <p:nvPr/>
        </p:nvSpPr>
        <p:spPr>
          <a:xfrm flipH="1" flipV="1">
            <a:off x="3520800" y="5282640"/>
            <a:ext cx="362880" cy="2916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0" name="CustomShape 23"/>
          <p:cNvSpPr/>
          <p:nvPr/>
        </p:nvSpPr>
        <p:spPr>
          <a:xfrm flipH="1">
            <a:off x="2815920" y="5652720"/>
            <a:ext cx="1067760" cy="1728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1" name="CustomShape 24"/>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13"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0A8C5E2-9BA8-4249-896C-B48571FF285F}"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14" name="CustomShape 3"/>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415" name="Image 6" descr=""/>
          <p:cNvPicPr/>
          <p:nvPr/>
        </p:nvPicPr>
        <p:blipFill>
          <a:blip r:embed="rId1"/>
          <a:srcRect l="25826" t="15364" r="51295" b="23932"/>
          <a:stretch/>
        </p:blipFill>
        <p:spPr>
          <a:xfrm>
            <a:off x="600480" y="895320"/>
            <a:ext cx="3796560" cy="5672160"/>
          </a:xfrm>
          <a:prstGeom prst="rect">
            <a:avLst/>
          </a:prstGeom>
          <a:ln>
            <a:noFill/>
          </a:ln>
        </p:spPr>
      </p:pic>
      <p:sp>
        <p:nvSpPr>
          <p:cNvPr id="416" name="CustomShape 4"/>
          <p:cNvSpPr/>
          <p:nvPr/>
        </p:nvSpPr>
        <p:spPr>
          <a:xfrm>
            <a:off x="2445480" y="2462760"/>
            <a:ext cx="2634840" cy="57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Dernière ligne de cotisation</a:t>
            </a:r>
            <a:endParaRPr b="0" lang="fr-FR" sz="1600" spc="-1" strike="noStrike">
              <a:latin typeface="Arial"/>
            </a:endParaRPr>
          </a:p>
        </p:txBody>
      </p:sp>
      <p:sp>
        <p:nvSpPr>
          <p:cNvPr id="417" name="CustomShape 5"/>
          <p:cNvSpPr/>
          <p:nvPr/>
        </p:nvSpPr>
        <p:spPr>
          <a:xfrm>
            <a:off x="4806360" y="2678400"/>
            <a:ext cx="2634840" cy="330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des lignes de paye</a:t>
            </a:r>
            <a:endParaRPr b="0" lang="fr-FR" sz="1600" spc="-1" strike="noStrike">
              <a:latin typeface="Arial"/>
            </a:endParaRPr>
          </a:p>
        </p:txBody>
      </p:sp>
      <p:sp>
        <p:nvSpPr>
          <p:cNvPr id="418" name="CustomShape 6"/>
          <p:cNvSpPr/>
          <p:nvPr/>
        </p:nvSpPr>
        <p:spPr>
          <a:xfrm>
            <a:off x="4730400" y="4124160"/>
            <a:ext cx="2711160" cy="8481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Nombre d’heures, Brut et Net, Cumuls annuels</a:t>
            </a:r>
            <a:endParaRPr b="0" lang="fr-FR" sz="1600" spc="-1" strike="noStrike">
              <a:latin typeface="Arial"/>
            </a:endParaRPr>
          </a:p>
          <a:p>
            <a:pPr>
              <a:lnSpc>
                <a:spcPct val="100000"/>
              </a:lnSpc>
            </a:pPr>
            <a:endParaRPr b="0" lang="fr-FR" sz="1600" spc="-1" strike="noStrike">
              <a:latin typeface="Arial"/>
            </a:endParaRPr>
          </a:p>
        </p:txBody>
      </p:sp>
      <p:sp>
        <p:nvSpPr>
          <p:cNvPr id="419" name="CustomShape 7"/>
          <p:cNvSpPr/>
          <p:nvPr/>
        </p:nvSpPr>
        <p:spPr>
          <a:xfrm>
            <a:off x="4276800" y="5769000"/>
            <a:ext cx="2854080" cy="573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du bulletin de paye</a:t>
            </a:r>
            <a:endParaRPr b="0" lang="fr-FR" sz="1600" spc="-1" strike="noStrike">
              <a:latin typeface="Arial"/>
            </a:endParaRPr>
          </a:p>
          <a:p>
            <a:pPr>
              <a:lnSpc>
                <a:spcPct val="100000"/>
              </a:lnSpc>
            </a:pPr>
            <a:r>
              <a:rPr b="0" lang="fr-FR" sz="1600" spc="-1" strike="noStrike">
                <a:solidFill>
                  <a:srgbClr val="000000"/>
                </a:solidFill>
                <a:latin typeface="Calibri"/>
                <a:ea typeface="DejaVu Sans"/>
              </a:rPr>
              <a:t>Bulletin de paye suivant</a:t>
            </a:r>
            <a:endParaRPr b="0" lang="fr-FR" sz="1600" spc="-1" strike="noStrike">
              <a:latin typeface="Arial"/>
            </a:endParaRPr>
          </a:p>
        </p:txBody>
      </p:sp>
      <p:sp>
        <p:nvSpPr>
          <p:cNvPr id="420" name="CustomShape 8"/>
          <p:cNvSpPr/>
          <p:nvPr/>
        </p:nvSpPr>
        <p:spPr>
          <a:xfrm flipH="1">
            <a:off x="2825280" y="6356520"/>
            <a:ext cx="144432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1" name="CustomShape 9"/>
          <p:cNvSpPr/>
          <p:nvPr/>
        </p:nvSpPr>
        <p:spPr>
          <a:xfrm flipH="1">
            <a:off x="2434680" y="2891520"/>
            <a:ext cx="2225160" cy="900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2" name="CustomShape 10"/>
          <p:cNvSpPr/>
          <p:nvPr/>
        </p:nvSpPr>
        <p:spPr>
          <a:xfrm>
            <a:off x="705240" y="2801160"/>
            <a:ext cx="1596600" cy="2523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3" name="CustomShape 11"/>
          <p:cNvSpPr/>
          <p:nvPr/>
        </p:nvSpPr>
        <p:spPr>
          <a:xfrm>
            <a:off x="492840" y="6027120"/>
            <a:ext cx="2219400" cy="5810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576360" y="1449360"/>
            <a:ext cx="7986240" cy="71388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425" name="Image 263" descr=""/>
          <p:cNvPicPr/>
          <p:nvPr/>
        </p:nvPicPr>
        <p:blipFill>
          <a:blip r:embed="rId1"/>
          <a:srcRect l="34251" t="5156" r="21603" b="41437"/>
          <a:stretch/>
        </p:blipFill>
        <p:spPr>
          <a:xfrm>
            <a:off x="2144880" y="1080000"/>
            <a:ext cx="4976640" cy="3020760"/>
          </a:xfrm>
          <a:prstGeom prst="rect">
            <a:avLst/>
          </a:prstGeom>
          <a:ln>
            <a:noFill/>
          </a:ln>
        </p:spPr>
      </p:pic>
      <p:sp>
        <p:nvSpPr>
          <p:cNvPr id="426" name="CustomShape 2"/>
          <p:cNvSpPr/>
          <p:nvPr/>
        </p:nvSpPr>
        <p:spPr>
          <a:xfrm>
            <a:off x="189360" y="29772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INCLURE OU EXCLURE CERTAINS BUDGETS OU FICHIERS</a:t>
            </a:r>
            <a:endParaRPr b="0" lang="fr-FR" sz="2400" spc="-1" strike="noStrike">
              <a:latin typeface="Arial"/>
            </a:endParaRPr>
          </a:p>
          <a:p>
            <a:pPr algn="ctr">
              <a:lnSpc>
                <a:spcPct val="100000"/>
              </a:lnSpc>
            </a:pPr>
            <a:endParaRPr b="0" lang="fr-FR" sz="2400" spc="-1" strike="noStrike">
              <a:latin typeface="Arial"/>
            </a:endParaRPr>
          </a:p>
        </p:txBody>
      </p:sp>
      <p:sp>
        <p:nvSpPr>
          <p:cNvPr id="427" name="CustomShape 3"/>
          <p:cNvSpPr/>
          <p:nvPr/>
        </p:nvSpPr>
        <p:spPr>
          <a:xfrm>
            <a:off x="87480" y="5495040"/>
            <a:ext cx="8688240" cy="5972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28" name="CustomShape 4"/>
          <p:cNvSpPr/>
          <p:nvPr/>
        </p:nvSpPr>
        <p:spPr>
          <a:xfrm>
            <a:off x="1332000" y="6321600"/>
            <a:ext cx="6474600" cy="173880"/>
          </a:xfrm>
          <a:prstGeom prst="rect">
            <a:avLst/>
          </a:prstGeom>
          <a:noFill/>
          <a:ln>
            <a:noFill/>
          </a:ln>
        </p:spPr>
        <p:style>
          <a:lnRef idx="0"/>
          <a:fillRef idx="0"/>
          <a:effectRef idx="0"/>
          <a:fontRef idx="minor"/>
        </p:style>
      </p:sp>
      <p:sp>
        <p:nvSpPr>
          <p:cNvPr id="429" name="CustomShape 5"/>
          <p:cNvSpPr/>
          <p:nvPr/>
        </p:nvSpPr>
        <p:spPr>
          <a:xfrm>
            <a:off x="576000" y="5117400"/>
            <a:ext cx="8114760" cy="8542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30" name="CustomShape 6"/>
          <p:cNvSpPr/>
          <p:nvPr/>
        </p:nvSpPr>
        <p:spPr>
          <a:xfrm>
            <a:off x="1152000" y="6356520"/>
            <a:ext cx="6045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1"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8E237FFE-1AFE-44A9-BC9A-F6D4AF87742B}"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32" name="CustomShape 8"/>
          <p:cNvSpPr/>
          <p:nvPr/>
        </p:nvSpPr>
        <p:spPr>
          <a:xfrm>
            <a:off x="139320" y="4234680"/>
            <a:ext cx="8569800" cy="1395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Les</a:t>
            </a:r>
            <a:r>
              <a:rPr b="0" lang="fr-FR" sz="1800" spc="-1" strike="noStrike">
                <a:solidFill>
                  <a:srgbClr val="6600cc"/>
                </a:solidFill>
                <a:latin typeface="Arial"/>
                <a:ea typeface="DejaVu Sans"/>
              </a:rPr>
              <a:t> </a:t>
            </a:r>
            <a:r>
              <a:rPr b="0" lang="fr-FR" sz="1800" spc="-1" strike="noStrike">
                <a:solidFill>
                  <a:srgbClr val="000000"/>
                </a:solidFill>
                <a:latin typeface="Arial"/>
                <a:ea typeface="DejaVu Sans"/>
              </a:rPr>
              <a:t>budgets importés sont identifiés par nomenclature comptable M14-M4-etc. </a:t>
            </a:r>
            <a:endParaRPr b="0" lang="fr-FR" sz="1800" spc="-1" strike="noStrike">
              <a:latin typeface="Arial"/>
            </a:endParaRPr>
          </a:p>
          <a:p>
            <a:pPr>
              <a:lnSpc>
                <a:spcPct val="100000"/>
              </a:lnSpc>
            </a:pPr>
            <a:r>
              <a:rPr b="0" lang="fr-FR" sz="1800" spc="-1" strike="noStrike">
                <a:solidFill>
                  <a:srgbClr val="000000"/>
                </a:solidFill>
                <a:latin typeface="Arial"/>
                <a:ea typeface="DejaVu Sans"/>
              </a:rPr>
              <a:t>Exclure le budget principal ou le (s) budget(s) annexe(s) : </a:t>
            </a:r>
            <a:r>
              <a:rPr b="0" lang="fr-FR" sz="1800" spc="-1" strike="noStrike">
                <a:solidFill>
                  <a:srgbClr val="0070c0"/>
                </a:solidFill>
                <a:latin typeface="Arial"/>
                <a:ea typeface="DejaVu Sans"/>
              </a:rPr>
              <a:t>Clic droit sur le budget et sélectionner « Exclure ».</a:t>
            </a:r>
            <a:r>
              <a:rPr b="1"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On peut réinclure par la suite (clic droit puis Inclure). </a:t>
            </a:r>
            <a:endParaRPr b="0" lang="fr-FR" sz="1800" spc="-1" strike="noStrike">
              <a:latin typeface="Arial"/>
            </a:endParaRPr>
          </a:p>
          <a:p>
            <a:pPr>
              <a:lnSpc>
                <a:spcPct val="100000"/>
              </a:lnSpc>
            </a:pPr>
            <a:r>
              <a:rPr b="0" lang="fr-FR" sz="1800" spc="-1" strike="noStrike">
                <a:solidFill>
                  <a:srgbClr val="0070c0"/>
                </a:solidFill>
                <a:latin typeface="Calibri"/>
                <a:ea typeface="DejaVu Sans"/>
              </a:rPr>
              <a:t>Même manipulation pour les fichiers.</a:t>
            </a:r>
            <a:endParaRPr b="0" lang="fr-FR"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1554480" y="6356520"/>
            <a:ext cx="55339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4"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60F20AED-234A-46CC-B2E0-D0F337BBA166}"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435" name="Image 3" descr=""/>
          <p:cNvPicPr/>
          <p:nvPr/>
        </p:nvPicPr>
        <p:blipFill>
          <a:blip r:embed="rId1"/>
          <a:srcRect l="70754" t="-256" r="-95" b="32091"/>
          <a:stretch/>
        </p:blipFill>
        <p:spPr>
          <a:xfrm>
            <a:off x="5832360" y="1242360"/>
            <a:ext cx="2679120" cy="3886920"/>
          </a:xfrm>
          <a:prstGeom prst="rect">
            <a:avLst/>
          </a:prstGeom>
          <a:ln>
            <a:noFill/>
          </a:ln>
        </p:spPr>
      </p:pic>
      <p:sp>
        <p:nvSpPr>
          <p:cNvPr id="436" name="CustomShape 3"/>
          <p:cNvSpPr/>
          <p:nvPr/>
        </p:nvSpPr>
        <p:spPr>
          <a:xfrm flipV="1">
            <a:off x="4322880" y="3021120"/>
            <a:ext cx="2765520" cy="5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7" name="CustomShape 4"/>
          <p:cNvSpPr/>
          <p:nvPr/>
        </p:nvSpPr>
        <p:spPr>
          <a:xfrm>
            <a:off x="458280" y="2818080"/>
            <a:ext cx="3947400" cy="635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Tirer ici pour l’agrandir vers la gauche</a:t>
            </a:r>
            <a:endParaRPr b="0" lang="fr-FR" sz="1800" spc="-1" strike="noStrike">
              <a:latin typeface="Arial"/>
            </a:endParaRPr>
          </a:p>
        </p:txBody>
      </p:sp>
      <p:sp>
        <p:nvSpPr>
          <p:cNvPr id="438" name="CustomShape 5"/>
          <p:cNvSpPr/>
          <p:nvPr/>
        </p:nvSpPr>
        <p:spPr>
          <a:xfrm flipV="1">
            <a:off x="4840560" y="1733760"/>
            <a:ext cx="350460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9" name="CustomShape 6"/>
          <p:cNvSpPr/>
          <p:nvPr/>
        </p:nvSpPr>
        <p:spPr>
          <a:xfrm>
            <a:off x="1170000" y="1554840"/>
            <a:ext cx="3947400" cy="635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Cliquer ici pour le détacher de l’interface</a:t>
            </a:r>
            <a:endParaRPr b="0" lang="fr-FR" sz="1800" spc="-1" strike="noStrike">
              <a:latin typeface="Arial"/>
            </a:endParaRPr>
          </a:p>
        </p:txBody>
      </p:sp>
      <p:sp>
        <p:nvSpPr>
          <p:cNvPr id="440" name="CustomShape 7"/>
          <p:cNvSpPr/>
          <p:nvPr/>
        </p:nvSpPr>
        <p:spPr>
          <a:xfrm>
            <a:off x="126360" y="288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1" name="CustomShape 8"/>
          <p:cNvSpPr/>
          <p:nvPr/>
        </p:nvSpPr>
        <p:spPr>
          <a:xfrm flipV="1">
            <a:off x="6458040" y="3771720"/>
            <a:ext cx="1414440" cy="617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2" name="CustomShape 9"/>
          <p:cNvSpPr/>
          <p:nvPr/>
        </p:nvSpPr>
        <p:spPr>
          <a:xfrm>
            <a:off x="2863800" y="5417280"/>
            <a:ext cx="324756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Barre de navigation</a:t>
            </a:r>
            <a:endParaRPr b="0" lang="fr-FR"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235080" y="1160640"/>
            <a:ext cx="8399880" cy="4746960"/>
          </a:xfrm>
          <a:prstGeom prst="rect">
            <a:avLst/>
          </a:prstGeom>
          <a:noFill/>
          <a:ln>
            <a:noFill/>
          </a:ln>
        </p:spPr>
        <p:style>
          <a:lnRef idx="0"/>
          <a:fillRef idx="0"/>
          <a:effectRef idx="0"/>
          <a:fontRef idx="minor"/>
        </p:style>
      </p:sp>
      <p:sp>
        <p:nvSpPr>
          <p:cNvPr id="169" name="CustomShape 2"/>
          <p:cNvSpPr/>
          <p:nvPr/>
        </p:nvSpPr>
        <p:spPr>
          <a:xfrm>
            <a:off x="7883640" y="6321600"/>
            <a:ext cx="894600" cy="173880"/>
          </a:xfrm>
          <a:prstGeom prst="rect">
            <a:avLst/>
          </a:prstGeom>
          <a:noFill/>
          <a:ln>
            <a:noFill/>
          </a:ln>
        </p:spPr>
        <p:style>
          <a:lnRef idx="0"/>
          <a:fillRef idx="0"/>
          <a:effectRef idx="0"/>
          <a:fontRef idx="minor"/>
        </p:style>
      </p:sp>
      <p:sp>
        <p:nvSpPr>
          <p:cNvPr id="170" name="CustomShape 3"/>
          <p:cNvSpPr/>
          <p:nvPr/>
        </p:nvSpPr>
        <p:spPr>
          <a:xfrm>
            <a:off x="168840" y="3366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SYSTÈME D’exploitation LINUX</a:t>
            </a:r>
            <a:endParaRPr b="0" lang="fr-FR" sz="2400" spc="-1" strike="noStrike">
              <a:latin typeface="Arial"/>
            </a:endParaRPr>
          </a:p>
        </p:txBody>
      </p:sp>
      <p:sp>
        <p:nvSpPr>
          <p:cNvPr id="171" name="CustomShape 4"/>
          <p:cNvSpPr/>
          <p:nvPr/>
        </p:nvSpPr>
        <p:spPr>
          <a:xfrm>
            <a:off x="299880" y="1481400"/>
            <a:ext cx="8756640" cy="4201920"/>
          </a:xfrm>
          <a:prstGeom prst="rect">
            <a:avLst/>
          </a:prstGeom>
          <a:noFill/>
          <a:ln>
            <a:noFill/>
          </a:ln>
        </p:spPr>
        <p:style>
          <a:lnRef idx="0"/>
          <a:fillRef idx="0"/>
          <a:effectRef idx="0"/>
          <a:fontRef idx="minor"/>
        </p:style>
        <p:txBody>
          <a:bodyPr lIns="90000" rIns="90000" tIns="45000" bIns="45000"/>
          <a:p>
            <a:pPr marL="285840" indent="-28224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Notions de base de l’environnement LINUX : menu « K », analogue du menu « Démarrer » de Windows. Pas de connexion au réseau.</a:t>
            </a:r>
            <a:endParaRPr b="0" lang="fr-FR" sz="1800" spc="-1" strike="noStrike">
              <a:latin typeface="Arial"/>
            </a:endParaRPr>
          </a:p>
          <a:p>
            <a:pPr>
              <a:lnSpc>
                <a:spcPct val="100000"/>
              </a:lnSpc>
            </a:pPr>
            <a:endParaRPr b="0" lang="fr-FR" sz="1800" spc="-1" strike="noStrike">
              <a:latin typeface="Arial"/>
            </a:endParaRPr>
          </a:p>
          <a:p>
            <a:pPr marL="285840" indent="-282240">
              <a:lnSpc>
                <a:spcPct val="100000"/>
              </a:lnSpc>
              <a:buClr>
                <a:srgbClr val="0000cc"/>
              </a:buClr>
              <a:buFont typeface="Wingdings" charset="2"/>
              <a:buChar char=""/>
            </a:pPr>
            <a:r>
              <a:rPr b="1" lang="fr-FR" sz="1800" spc="-1" strike="noStrike">
                <a:solidFill>
                  <a:srgbClr val="0000cc"/>
                </a:solidFill>
                <a:latin typeface="Arial"/>
                <a:ea typeface="DejaVu Sans"/>
              </a:rPr>
              <a:t>La sélection des éléments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 Un simple clic suffit pour une sélection</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fichier : 1 seul clic</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plusieurs fichiers : 1 seul clic + touche ctrl</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groupe de fichiers contigus : 1 seul clic + touche Shift</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tous les éléments : Ctrl + A.</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2"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586850E-AECA-46EE-8E4A-DE2ABD5225DF}"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173" name="CustomShape 6"/>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504000" y="6356520"/>
            <a:ext cx="6117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44"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AFD2368C-38AD-431B-A4C5-EED2D6109843}"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445" name="Image 3" descr=""/>
          <p:cNvPicPr/>
          <p:nvPr/>
        </p:nvPicPr>
        <p:blipFill>
          <a:blip r:embed="rId1"/>
          <a:stretch/>
        </p:blipFill>
        <p:spPr>
          <a:xfrm>
            <a:off x="0" y="1116360"/>
            <a:ext cx="9140400" cy="4621680"/>
          </a:xfrm>
          <a:prstGeom prst="rect">
            <a:avLst/>
          </a:prstGeom>
          <a:ln>
            <a:noFill/>
          </a:ln>
        </p:spPr>
      </p:pic>
      <p:sp>
        <p:nvSpPr>
          <p:cNvPr id="446" name="CustomShape 3"/>
          <p:cNvSpPr/>
          <p:nvPr/>
        </p:nvSpPr>
        <p:spPr>
          <a:xfrm>
            <a:off x="126360" y="288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7" name="CustomShape 4"/>
          <p:cNvSpPr/>
          <p:nvPr/>
        </p:nvSpPr>
        <p:spPr>
          <a:xfrm>
            <a:off x="288000" y="5864400"/>
            <a:ext cx="8709120" cy="635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Permet de repérer les doublons de fichiers et les fichiers très lacunaires.</a:t>
            </a:r>
            <a:endParaRPr b="0" lang="fr-FR"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 descr=""/>
          <p:cNvPicPr/>
          <p:nvPr/>
        </p:nvPicPr>
        <p:blipFill>
          <a:blip r:embed="rId1"/>
          <a:stretch/>
        </p:blipFill>
        <p:spPr>
          <a:xfrm rot="21597600">
            <a:off x="2628000" y="1130040"/>
            <a:ext cx="4288680" cy="4557600"/>
          </a:xfrm>
          <a:prstGeom prst="rect">
            <a:avLst/>
          </a:prstGeom>
          <a:ln>
            <a:noFill/>
          </a:ln>
        </p:spPr>
      </p:pic>
      <p:sp>
        <p:nvSpPr>
          <p:cNvPr id="449" name="CustomShape 1"/>
          <p:cNvSpPr/>
          <p:nvPr/>
        </p:nvSpPr>
        <p:spPr>
          <a:xfrm>
            <a:off x="7883640" y="6321600"/>
            <a:ext cx="894600" cy="173880"/>
          </a:xfrm>
          <a:prstGeom prst="rect">
            <a:avLst/>
          </a:prstGeom>
          <a:noFill/>
          <a:ln>
            <a:noFill/>
          </a:ln>
        </p:spPr>
        <p:style>
          <a:lnRef idx="0"/>
          <a:fillRef idx="0"/>
          <a:effectRef idx="0"/>
          <a:fontRef idx="minor"/>
        </p:style>
      </p:sp>
      <p:sp>
        <p:nvSpPr>
          <p:cNvPr id="450" name="CustomShape 2"/>
          <p:cNvSpPr/>
          <p:nvPr/>
        </p:nvSpPr>
        <p:spPr>
          <a:xfrm>
            <a:off x="7462440" y="2602440"/>
            <a:ext cx="1676160" cy="22798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ヒラギノ角ゴ Pro W3"/>
              </a:rPr>
              <a:t>Plusieurs types de base :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standard</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année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agent</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catégorie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tranches de N lignes…</a:t>
            </a:r>
            <a:endParaRPr b="0" lang="fr-FR" sz="1600" spc="-1" strike="noStrike">
              <a:latin typeface="Arial"/>
            </a:endParaRPr>
          </a:p>
        </p:txBody>
      </p:sp>
      <p:sp>
        <p:nvSpPr>
          <p:cNvPr id="451" name="CustomShape 3"/>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DIALOGUE DES PARAMèTRES</a:t>
            </a:r>
            <a:endParaRPr b="0" lang="fr-FR" sz="2400" spc="-1" strike="noStrike">
              <a:latin typeface="Arial"/>
            </a:endParaRPr>
          </a:p>
        </p:txBody>
      </p:sp>
      <p:sp>
        <p:nvSpPr>
          <p:cNvPr id="452" name="CustomShape 4"/>
          <p:cNvSpPr/>
          <p:nvPr/>
        </p:nvSpPr>
        <p:spPr>
          <a:xfrm>
            <a:off x="3420000" y="2412000"/>
            <a:ext cx="2232000" cy="1440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3" name="CustomShape 5"/>
          <p:cNvSpPr/>
          <p:nvPr/>
        </p:nvSpPr>
        <p:spPr>
          <a:xfrm flipH="1" flipV="1">
            <a:off x="5968080" y="2795400"/>
            <a:ext cx="1326960" cy="4500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4" name="CustomShape 6"/>
          <p:cNvSpPr/>
          <p:nvPr/>
        </p:nvSpPr>
        <p:spPr>
          <a:xfrm>
            <a:off x="1584000" y="5184000"/>
            <a:ext cx="360" cy="341280"/>
          </a:xfrm>
          <a:prstGeom prst="rect">
            <a:avLst/>
          </a:prstGeom>
          <a:noFill/>
          <a:ln>
            <a:noFill/>
          </a:ln>
        </p:spPr>
        <p:style>
          <a:lnRef idx="0"/>
          <a:fillRef idx="0"/>
          <a:effectRef idx="0"/>
          <a:fontRef idx="minor"/>
        </p:style>
      </p:sp>
      <p:sp>
        <p:nvSpPr>
          <p:cNvPr id="455" name="CustomShape 7"/>
          <p:cNvSpPr/>
          <p:nvPr/>
        </p:nvSpPr>
        <p:spPr>
          <a:xfrm>
            <a:off x="543600" y="2231640"/>
            <a:ext cx="118260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latin typeface="Arial"/>
                <a:ea typeface="DejaVu Sans"/>
              </a:rPr>
              <a:t>Rappel : sous tableur, on peut lire au plus 1 million de lignes. </a:t>
            </a:r>
            <a:endParaRPr b="0" lang="fr-FR" sz="1600" spc="-1" strike="noStrike">
              <a:latin typeface="Arial"/>
            </a:endParaRPr>
          </a:p>
          <a:p>
            <a:pPr>
              <a:lnSpc>
                <a:spcPct val="100000"/>
              </a:lnSpc>
            </a:pPr>
            <a:r>
              <a:rPr b="0" lang="fr-FR" sz="1600" spc="-1" strike="noStrike">
                <a:solidFill>
                  <a:srgbClr val="cc0066"/>
                </a:solidFill>
                <a:latin typeface="Arial"/>
                <a:ea typeface="DejaVu Sans"/>
              </a:rPr>
              <a:t>Augmenter</a:t>
            </a:r>
            <a:endParaRPr b="0" lang="fr-FR" sz="1600" spc="-1" strike="noStrike">
              <a:latin typeface="Arial"/>
            </a:endParaRPr>
          </a:p>
          <a:p>
            <a:pPr>
              <a:lnSpc>
                <a:spcPct val="100000"/>
              </a:lnSpc>
            </a:pPr>
            <a:r>
              <a:rPr b="0" lang="fr-FR" sz="1600" spc="-1" strike="noStrike">
                <a:solidFill>
                  <a:srgbClr val="cc0066"/>
                </a:solidFill>
                <a:latin typeface="Arial"/>
                <a:ea typeface="DejaVu Sans"/>
              </a:rPr>
              <a:t>ce nombre</a:t>
            </a:r>
            <a:endParaRPr b="0" lang="fr-FR" sz="1600" spc="-1" strike="noStrike">
              <a:latin typeface="Arial"/>
            </a:endParaRPr>
          </a:p>
          <a:p>
            <a:pPr>
              <a:lnSpc>
                <a:spcPct val="100000"/>
              </a:lnSpc>
            </a:pPr>
            <a:r>
              <a:rPr b="0" lang="fr-FR" sz="1600" spc="-1" strike="noStrike">
                <a:solidFill>
                  <a:srgbClr val="cc0066"/>
                </a:solidFill>
                <a:latin typeface="Arial"/>
                <a:ea typeface="DejaVu Sans"/>
              </a:rPr>
              <a:t>au besoin.</a:t>
            </a:r>
            <a:endParaRPr b="0" lang="fr-FR" sz="1600" spc="-1" strike="noStrike">
              <a:latin typeface="Arial"/>
            </a:endParaRPr>
          </a:p>
        </p:txBody>
      </p:sp>
      <p:sp>
        <p:nvSpPr>
          <p:cNvPr id="456" name="CustomShape 8"/>
          <p:cNvSpPr/>
          <p:nvPr/>
        </p:nvSpPr>
        <p:spPr>
          <a:xfrm>
            <a:off x="1337400" y="6476400"/>
            <a:ext cx="60037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57" name="CustomShape 9"/>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A6B1B7E6-5709-4266-869E-8DF7B38A32E0}"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58" name="CustomShape 10"/>
          <p:cNvSpPr/>
          <p:nvPr/>
        </p:nvSpPr>
        <p:spPr>
          <a:xfrm flipH="1">
            <a:off x="5757840" y="2016000"/>
            <a:ext cx="1514160" cy="4654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9" name="CustomShape 11"/>
          <p:cNvSpPr/>
          <p:nvPr/>
        </p:nvSpPr>
        <p:spPr>
          <a:xfrm>
            <a:off x="7272000" y="1557000"/>
            <a:ext cx="1365840" cy="45684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Arial"/>
                <a:ea typeface="DejaVu Sans"/>
              </a:rPr>
              <a:t>Cocher pour un contrôle FPH</a:t>
            </a:r>
            <a:endParaRPr b="0" lang="fr-FR" sz="1300" spc="-1" strike="noStrike">
              <a:latin typeface="Arial"/>
            </a:endParaRPr>
          </a:p>
          <a:p>
            <a:pPr>
              <a:lnSpc>
                <a:spcPct val="100000"/>
              </a:lnSpc>
            </a:pPr>
            <a:endParaRPr b="0" lang="fr-FR" sz="1300" spc="-1" strike="noStrike">
              <a:latin typeface="Arial"/>
            </a:endParaRPr>
          </a:p>
          <a:p>
            <a:pPr>
              <a:lnSpc>
                <a:spcPct val="100000"/>
              </a:lnSpc>
            </a:pPr>
            <a:endParaRPr b="0" lang="fr-FR" sz="1300" spc="-1" strike="noStrike">
              <a:latin typeface="Arial"/>
            </a:endParaRPr>
          </a:p>
        </p:txBody>
      </p:sp>
      <p:sp>
        <p:nvSpPr>
          <p:cNvPr id="460" name="TextShape 12"/>
          <p:cNvSpPr txBox="1"/>
          <p:nvPr/>
        </p:nvSpPr>
        <p:spPr>
          <a:xfrm>
            <a:off x="792000" y="5832000"/>
            <a:ext cx="7344000" cy="459000"/>
          </a:xfrm>
          <a:prstGeom prst="rect">
            <a:avLst/>
          </a:prstGeom>
          <a:noFill/>
          <a:ln>
            <a:noFill/>
          </a:ln>
        </p:spPr>
        <p:txBody>
          <a:bodyPr lIns="90000" rIns="90000" tIns="45000" bIns="45000"/>
          <a:p>
            <a:r>
              <a:rPr b="0" lang="fr-FR" sz="1300" spc="-1" strike="noStrike">
                <a:latin typeface="Arial"/>
              </a:rPr>
              <a:t>L’exportation de la répartition de la paye individuelle par budget est automatique pour les contrôles FPH, sinon optionnelle.</a:t>
            </a:r>
            <a:endParaRPr b="0" lang="fr-FR" sz="13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7883640" y="6321600"/>
            <a:ext cx="894600" cy="173880"/>
          </a:xfrm>
          <a:prstGeom prst="rect">
            <a:avLst/>
          </a:prstGeom>
          <a:noFill/>
          <a:ln>
            <a:noFill/>
          </a:ln>
        </p:spPr>
        <p:style>
          <a:lnRef idx="0"/>
          <a:fillRef idx="0"/>
          <a:effectRef idx="0"/>
          <a:fontRef idx="minor"/>
        </p:style>
      </p:sp>
      <p:sp>
        <p:nvSpPr>
          <p:cNvPr id="462" name="CustomShape 2"/>
          <p:cNvSpPr/>
          <p:nvPr/>
        </p:nvSpPr>
        <p:spPr>
          <a:xfrm>
            <a:off x="454320" y="1110600"/>
            <a:ext cx="8193960" cy="5063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puis « Format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On peut aussi découper selon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l’année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l’agent </a:t>
            </a:r>
            <a:r>
              <a:rPr b="0" lang="fr-FR" sz="1200" spc="-1" strike="noStrike">
                <a:solidFill>
                  <a:srgbClr val="000000"/>
                </a:solidFill>
                <a:latin typeface="Arial"/>
                <a:ea typeface="ヒラギノ角ゴ Pro W3"/>
              </a:rPr>
              <a:t>(ensemble des fiches de paye individuelles)</a:t>
            </a: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 catégorie de ligne de paye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(SFT, IR, indemnités,</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retenues, déductions,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cotisations, rappels…)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produire toutes ces catégories ou seulement une seule.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63" name="CustomShape 3"/>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64" name="CustomShape 4"/>
          <p:cNvSpPr/>
          <p:nvPr/>
        </p:nvSpPr>
        <p:spPr>
          <a:xfrm>
            <a:off x="1584000" y="5184000"/>
            <a:ext cx="360" cy="341280"/>
          </a:xfrm>
          <a:prstGeom prst="rect">
            <a:avLst/>
          </a:prstGeom>
          <a:noFill/>
          <a:ln>
            <a:noFill/>
          </a:ln>
        </p:spPr>
        <p:style>
          <a:lnRef idx="0"/>
          <a:fillRef idx="0"/>
          <a:effectRef idx="0"/>
          <a:fontRef idx="minor"/>
        </p:style>
      </p:sp>
      <p:pic>
        <p:nvPicPr>
          <p:cNvPr id="465" name="Picture 2" descr=""/>
          <p:cNvPicPr/>
          <p:nvPr/>
        </p:nvPicPr>
        <p:blipFill>
          <a:blip r:embed="rId1"/>
          <a:stretch/>
        </p:blipFill>
        <p:spPr>
          <a:xfrm>
            <a:off x="6300360" y="1008360"/>
            <a:ext cx="1357200" cy="1433160"/>
          </a:xfrm>
          <a:prstGeom prst="rect">
            <a:avLst/>
          </a:prstGeom>
          <a:ln>
            <a:noFill/>
          </a:ln>
        </p:spPr>
      </p:pic>
      <p:pic>
        <p:nvPicPr>
          <p:cNvPr id="466" name="Picture 3" descr=""/>
          <p:cNvPicPr/>
          <p:nvPr/>
        </p:nvPicPr>
        <p:blipFill>
          <a:blip r:embed="rId2"/>
          <a:stretch/>
        </p:blipFill>
        <p:spPr>
          <a:xfrm>
            <a:off x="2903400" y="1649160"/>
            <a:ext cx="604440" cy="728280"/>
          </a:xfrm>
          <a:prstGeom prst="rect">
            <a:avLst/>
          </a:prstGeom>
          <a:ln>
            <a:noFill/>
          </a:ln>
        </p:spPr>
      </p:pic>
      <p:pic>
        <p:nvPicPr>
          <p:cNvPr id="467" name="Picture 4" descr=""/>
          <p:cNvPicPr/>
          <p:nvPr/>
        </p:nvPicPr>
        <p:blipFill>
          <a:blip r:embed="rId3"/>
          <a:srcRect l="5573" t="0" r="0" b="0"/>
          <a:stretch/>
        </p:blipFill>
        <p:spPr>
          <a:xfrm>
            <a:off x="4540320" y="3528000"/>
            <a:ext cx="4386240" cy="2237760"/>
          </a:xfrm>
          <a:prstGeom prst="rect">
            <a:avLst/>
          </a:prstGeom>
          <a:ln>
            <a:noFill/>
          </a:ln>
        </p:spPr>
      </p:pic>
      <p:sp>
        <p:nvSpPr>
          <p:cNvPr id="468" name="CustomShape 5"/>
          <p:cNvSpPr/>
          <p:nvPr/>
        </p:nvSpPr>
        <p:spPr>
          <a:xfrm>
            <a:off x="1332000" y="6321600"/>
            <a:ext cx="6474600" cy="173880"/>
          </a:xfrm>
          <a:prstGeom prst="rect">
            <a:avLst/>
          </a:prstGeom>
          <a:noFill/>
          <a:ln>
            <a:noFill/>
          </a:ln>
        </p:spPr>
        <p:style>
          <a:lnRef idx="0"/>
          <a:fillRef idx="0"/>
          <a:effectRef idx="0"/>
          <a:fontRef idx="minor"/>
        </p:style>
      </p:sp>
      <p:sp>
        <p:nvSpPr>
          <p:cNvPr id="469" name="CustomShape 6"/>
          <p:cNvSpPr/>
          <p:nvPr/>
        </p:nvSpPr>
        <p:spPr>
          <a:xfrm>
            <a:off x="1173600" y="6356520"/>
            <a:ext cx="4938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70"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0C182313-3AFE-4C27-A26C-4357BA083FBC}"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71" name="CustomShape 8"/>
          <p:cNvSpPr/>
          <p:nvPr/>
        </p:nvSpPr>
        <p:spPr>
          <a:xfrm>
            <a:off x="2983320" y="1329840"/>
            <a:ext cx="42120" cy="47664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72" name="CustomShape 9"/>
          <p:cNvSpPr/>
          <p:nvPr/>
        </p:nvSpPr>
        <p:spPr>
          <a:xfrm>
            <a:off x="5151960" y="1329840"/>
            <a:ext cx="1713600" cy="31572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3" name="Image 462" descr=""/>
          <p:cNvPicPr/>
          <p:nvPr/>
        </p:nvPicPr>
        <p:blipFill>
          <a:blip r:embed="rId1"/>
          <a:srcRect l="0" t="0" r="0" b="64948"/>
          <a:stretch/>
        </p:blipFill>
        <p:spPr>
          <a:xfrm>
            <a:off x="3626640" y="1003680"/>
            <a:ext cx="5083200" cy="2017800"/>
          </a:xfrm>
          <a:prstGeom prst="rect">
            <a:avLst/>
          </a:prstGeom>
          <a:ln>
            <a:noFill/>
          </a:ln>
        </p:spPr>
      </p:pic>
      <p:sp>
        <p:nvSpPr>
          <p:cNvPr id="474" name="CustomShape 1"/>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75" name="CustomShape 2"/>
          <p:cNvSpPr/>
          <p:nvPr/>
        </p:nvSpPr>
        <p:spPr>
          <a:xfrm>
            <a:off x="576000" y="1296000"/>
            <a:ext cx="2733840" cy="495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Les résultats du traitement sont séparément générés, pour chaque dossier en entrée, sur la clé USB dans des dossiers de même nom.</a:t>
            </a:r>
            <a:endParaRPr b="0" lang="fr-FR" sz="1800" spc="-1" strike="noStrike">
              <a:latin typeface="Arial"/>
            </a:endParaRPr>
          </a:p>
        </p:txBody>
      </p:sp>
      <p:sp>
        <p:nvSpPr>
          <p:cNvPr id="476"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77" name="Image 466" descr=""/>
          <p:cNvPicPr/>
          <p:nvPr/>
        </p:nvPicPr>
        <p:blipFill>
          <a:blip r:embed="rId2"/>
          <a:stretch/>
        </p:blipFill>
        <p:spPr>
          <a:xfrm>
            <a:off x="3744000" y="3349440"/>
            <a:ext cx="2179440" cy="284040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8" name="Image 467" descr=""/>
          <p:cNvPicPr/>
          <p:nvPr/>
        </p:nvPicPr>
        <p:blipFill>
          <a:blip r:embed="rId1"/>
          <a:stretch/>
        </p:blipFill>
        <p:spPr>
          <a:xfrm>
            <a:off x="576000" y="1617480"/>
            <a:ext cx="4414320" cy="5004360"/>
          </a:xfrm>
          <a:prstGeom prst="rect">
            <a:avLst/>
          </a:prstGeom>
          <a:ln>
            <a:noFill/>
          </a:ln>
        </p:spPr>
      </p:pic>
      <p:sp>
        <p:nvSpPr>
          <p:cNvPr id="479" name="CustomShape 1"/>
          <p:cNvSpPr/>
          <p:nvPr/>
        </p:nvSpPr>
        <p:spPr>
          <a:xfrm>
            <a:off x="7883640" y="6321600"/>
            <a:ext cx="894600" cy="173880"/>
          </a:xfrm>
          <a:prstGeom prst="rect">
            <a:avLst/>
          </a:prstGeom>
          <a:noFill/>
          <a:ln>
            <a:noFill/>
          </a:ln>
        </p:spPr>
        <p:style>
          <a:lnRef idx="0"/>
          <a:fillRef idx="0"/>
          <a:effectRef idx="0"/>
          <a:fontRef idx="minor"/>
        </p:style>
      </p:sp>
      <p:sp>
        <p:nvSpPr>
          <p:cNvPr id="480" name="CustomShape 2"/>
          <p:cNvSpPr/>
          <p:nvPr/>
        </p:nvSpPr>
        <p:spPr>
          <a:xfrm>
            <a:off x="454320" y="1110600"/>
            <a:ext cx="8193960" cy="726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81" name="CustomShape 3"/>
          <p:cNvSpPr/>
          <p:nvPr/>
        </p:nvSpPr>
        <p:spPr>
          <a:xfrm>
            <a:off x="602280" y="332640"/>
            <a:ext cx="835704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482" name="CustomShape 4"/>
          <p:cNvSpPr/>
          <p:nvPr/>
        </p:nvSpPr>
        <p:spPr>
          <a:xfrm>
            <a:off x="1584000" y="5184000"/>
            <a:ext cx="360" cy="341280"/>
          </a:xfrm>
          <a:prstGeom prst="rect">
            <a:avLst/>
          </a:prstGeom>
          <a:noFill/>
          <a:ln>
            <a:noFill/>
          </a:ln>
        </p:spPr>
        <p:style>
          <a:lnRef idx="0"/>
          <a:fillRef idx="0"/>
          <a:effectRef idx="0"/>
          <a:fontRef idx="minor"/>
        </p:style>
      </p:sp>
      <p:pic>
        <p:nvPicPr>
          <p:cNvPr id="483" name="Picture 3" descr=""/>
          <p:cNvPicPr/>
          <p:nvPr/>
        </p:nvPicPr>
        <p:blipFill>
          <a:blip r:embed="rId2"/>
          <a:stretch/>
        </p:blipFill>
        <p:spPr>
          <a:xfrm>
            <a:off x="4171320" y="1026000"/>
            <a:ext cx="552240" cy="574920"/>
          </a:xfrm>
          <a:prstGeom prst="rect">
            <a:avLst/>
          </a:prstGeom>
          <a:ln>
            <a:noFill/>
          </a:ln>
        </p:spPr>
      </p:pic>
      <p:pic>
        <p:nvPicPr>
          <p:cNvPr id="484" name="Picture 4" descr=""/>
          <p:cNvPicPr/>
          <p:nvPr/>
        </p:nvPicPr>
        <p:blipFill>
          <a:blip r:embed="rId3"/>
          <a:stretch/>
        </p:blipFill>
        <p:spPr>
          <a:xfrm>
            <a:off x="7355880" y="1026000"/>
            <a:ext cx="637200" cy="640800"/>
          </a:xfrm>
          <a:prstGeom prst="rect">
            <a:avLst/>
          </a:prstGeom>
          <a:ln>
            <a:noFill/>
          </a:ln>
        </p:spPr>
      </p:pic>
      <p:sp>
        <p:nvSpPr>
          <p:cNvPr id="485" name="CustomShape 5"/>
          <p:cNvSpPr/>
          <p:nvPr/>
        </p:nvSpPr>
        <p:spPr>
          <a:xfrm>
            <a:off x="1332000" y="6321600"/>
            <a:ext cx="6474600" cy="173880"/>
          </a:xfrm>
          <a:prstGeom prst="rect">
            <a:avLst/>
          </a:prstGeom>
          <a:noFill/>
          <a:ln>
            <a:noFill/>
          </a:ln>
        </p:spPr>
        <p:style>
          <a:lnRef idx="0"/>
          <a:fillRef idx="0"/>
          <a:effectRef idx="0"/>
          <a:fontRef idx="minor"/>
        </p:style>
      </p:sp>
      <p:sp>
        <p:nvSpPr>
          <p:cNvPr id="486" name="CustomShape 6"/>
          <p:cNvSpPr/>
          <p:nvPr/>
        </p:nvSpPr>
        <p:spPr>
          <a:xfrm>
            <a:off x="1656000" y="6588000"/>
            <a:ext cx="5895720" cy="2379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487"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04B0A6F6-1EC4-4D07-91F2-CC62B830ED0C}"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88" name="CustomShape 8"/>
          <p:cNvSpPr/>
          <p:nvPr/>
        </p:nvSpPr>
        <p:spPr>
          <a:xfrm>
            <a:off x="5054400" y="1095840"/>
            <a:ext cx="2117880" cy="3614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ヒラギノ角ゴ Pro W3"/>
              </a:rPr>
              <a:t>puis « Traitement »</a:t>
            </a:r>
            <a:endParaRPr b="0" lang="fr-FR" sz="1800" spc="-1" strike="noStrike">
              <a:latin typeface="Arial"/>
            </a:endParaRPr>
          </a:p>
        </p:txBody>
      </p:sp>
      <p:sp>
        <p:nvSpPr>
          <p:cNvPr id="489" name="CustomShape 9"/>
          <p:cNvSpPr/>
          <p:nvPr/>
        </p:nvSpPr>
        <p:spPr>
          <a:xfrm>
            <a:off x="5040720" y="2304720"/>
            <a:ext cx="3093120" cy="57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Gestion de la mémoire et du processeur</a:t>
            </a:r>
            <a:endParaRPr b="0" lang="fr-FR" sz="1600" spc="-1" strike="noStrike">
              <a:latin typeface="Arial"/>
            </a:endParaRPr>
          </a:p>
        </p:txBody>
      </p:sp>
      <p:sp>
        <p:nvSpPr>
          <p:cNvPr id="490" name="CustomShape 10"/>
          <p:cNvSpPr/>
          <p:nvPr/>
        </p:nvSpPr>
        <p:spPr>
          <a:xfrm>
            <a:off x="5544720" y="3274920"/>
            <a:ext cx="3093120" cy="5389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Arial"/>
                <a:ea typeface="DejaVu Sans"/>
              </a:rPr>
              <a:t>Journal d’exécution (utilisation pour le débogage)</a:t>
            </a:r>
            <a:endParaRPr b="0" lang="fr-FR" sz="1600" spc="-1" strike="noStrike">
              <a:latin typeface="Arial"/>
            </a:endParaRPr>
          </a:p>
        </p:txBody>
      </p:sp>
      <p:sp>
        <p:nvSpPr>
          <p:cNvPr id="491" name="Line 11"/>
          <p:cNvSpPr/>
          <p:nvPr/>
        </p:nvSpPr>
        <p:spPr>
          <a:xfrm flipH="1">
            <a:off x="4320000" y="2591640"/>
            <a:ext cx="648000" cy="360"/>
          </a:xfrm>
          <a:prstGeom prst="line">
            <a:avLst/>
          </a:prstGeom>
          <a:ln>
            <a:noFill/>
          </a:ln>
        </p:spPr>
        <p:style>
          <a:lnRef idx="0"/>
          <a:fillRef idx="0"/>
          <a:effectRef idx="0"/>
          <a:fontRef idx="minor"/>
        </p:style>
      </p:sp>
      <p:sp>
        <p:nvSpPr>
          <p:cNvPr id="492" name="Line 12"/>
          <p:cNvSpPr/>
          <p:nvPr/>
        </p:nvSpPr>
        <p:spPr>
          <a:xfrm flipH="1">
            <a:off x="4752000" y="3527640"/>
            <a:ext cx="792000" cy="360"/>
          </a:xfrm>
          <a:prstGeom prst="line">
            <a:avLst/>
          </a:prstGeom>
          <a:ln>
            <a:noFill/>
          </a:ln>
        </p:spPr>
        <p:style>
          <a:lnRef idx="0"/>
          <a:fillRef idx="0"/>
          <a:effectRef idx="0"/>
          <a:fontRef idx="minor"/>
        </p:style>
      </p:sp>
      <p:sp>
        <p:nvSpPr>
          <p:cNvPr id="493" name="CustomShape 13"/>
          <p:cNvSpPr/>
          <p:nvPr/>
        </p:nvSpPr>
        <p:spPr>
          <a:xfrm>
            <a:off x="5472000" y="3960000"/>
            <a:ext cx="3093840" cy="18864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DejaVu Sans"/>
              </a:rPr>
              <a:t>Cocher pour lancer la création des rapports d’analyse automatiquement après l’extraction des données. Case cochée par défaut en mode d’exportation distributive. </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Arial"/>
                <a:ea typeface="DejaVu Sans"/>
              </a:rPr>
              <a:t>Le type de rapport produit peut être sélectionné (soit WORD et ODT, soit PDF, soit les trois formats).</a:t>
            </a:r>
            <a:endParaRPr b="0" lang="fr-FR" sz="1400" spc="-1" strike="noStrike">
              <a:latin typeface="Arial"/>
            </a:endParaRPr>
          </a:p>
        </p:txBody>
      </p:sp>
      <p:sp>
        <p:nvSpPr>
          <p:cNvPr id="494" name="Line 14"/>
          <p:cNvSpPr/>
          <p:nvPr/>
        </p:nvSpPr>
        <p:spPr>
          <a:xfrm flipH="1">
            <a:off x="4752360" y="3528000"/>
            <a:ext cx="792000" cy="360"/>
          </a:xfrm>
          <a:prstGeom prst="line">
            <a:avLst/>
          </a:prstGeom>
          <a:ln>
            <a:noFill/>
          </a:ln>
        </p:spPr>
        <p:style>
          <a:lnRef idx="0"/>
          <a:fillRef idx="0"/>
          <a:effectRef idx="0"/>
          <a:fontRef idx="minor"/>
        </p:style>
      </p:sp>
      <p:sp>
        <p:nvSpPr>
          <p:cNvPr id="495" name="Line 15"/>
          <p:cNvSpPr/>
          <p:nvPr/>
        </p:nvSpPr>
        <p:spPr>
          <a:xfrm flipH="1">
            <a:off x="4752360" y="3528000"/>
            <a:ext cx="792000" cy="360"/>
          </a:xfrm>
          <a:prstGeom prst="line">
            <a:avLst/>
          </a:prstGeom>
          <a:ln>
            <a:noFill/>
          </a:ln>
        </p:spPr>
        <p:style>
          <a:lnRef idx="0"/>
          <a:fillRef idx="0"/>
          <a:effectRef idx="0"/>
          <a:fontRef idx="minor"/>
        </p:style>
      </p:sp>
      <p:sp>
        <p:nvSpPr>
          <p:cNvPr id="496" name="Line 16"/>
          <p:cNvSpPr/>
          <p:nvPr/>
        </p:nvSpPr>
        <p:spPr>
          <a:xfrm flipH="1">
            <a:off x="3312000" y="4104000"/>
            <a:ext cx="2088000" cy="360"/>
          </a:xfrm>
          <a:prstGeom prst="line">
            <a:avLst/>
          </a:prstGeom>
          <a:ln>
            <a:noFill/>
          </a:ln>
        </p:spPr>
        <p:style>
          <a:lnRef idx="0"/>
          <a:fillRef idx="0"/>
          <a:effectRef idx="0"/>
          <a:fontRef idx="minor"/>
        </p:style>
      </p:sp>
      <p:sp>
        <p:nvSpPr>
          <p:cNvPr id="497" name="CustomShape 17"/>
          <p:cNvSpPr/>
          <p:nvPr/>
        </p:nvSpPr>
        <p:spPr>
          <a:xfrm flipH="1" flipV="1">
            <a:off x="4108320" y="2447280"/>
            <a:ext cx="928080" cy="6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8" name="CustomShape 18"/>
          <p:cNvSpPr/>
          <p:nvPr/>
        </p:nvSpPr>
        <p:spPr>
          <a:xfrm flipH="1">
            <a:off x="4750200" y="3528000"/>
            <a:ext cx="78984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9" name="CustomShape 19"/>
          <p:cNvSpPr/>
          <p:nvPr/>
        </p:nvSpPr>
        <p:spPr>
          <a:xfrm flipH="1">
            <a:off x="4108320" y="4104000"/>
            <a:ext cx="135936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0" name="Image 486" descr=""/>
          <p:cNvPicPr/>
          <p:nvPr/>
        </p:nvPicPr>
        <p:blipFill>
          <a:blip r:embed="rId1"/>
          <a:srcRect l="0" t="0" r="56690" b="0"/>
          <a:stretch/>
        </p:blipFill>
        <p:spPr>
          <a:xfrm>
            <a:off x="2376720" y="2592000"/>
            <a:ext cx="3957480" cy="2972160"/>
          </a:xfrm>
          <a:prstGeom prst="rect">
            <a:avLst/>
          </a:prstGeom>
          <a:ln>
            <a:noFill/>
          </a:ln>
        </p:spPr>
      </p:pic>
      <p:sp>
        <p:nvSpPr>
          <p:cNvPr id="501" name="CustomShape 1"/>
          <p:cNvSpPr/>
          <p:nvPr/>
        </p:nvSpPr>
        <p:spPr>
          <a:xfrm>
            <a:off x="602280" y="285120"/>
            <a:ext cx="8357040" cy="654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les logs d’analyse enchaînée </a:t>
            </a:r>
            <a:endParaRPr b="0" lang="fr-FR" sz="2200" spc="-1" strike="noStrike">
              <a:latin typeface="Arial"/>
            </a:endParaRPr>
          </a:p>
        </p:txBody>
      </p:sp>
      <p:sp>
        <p:nvSpPr>
          <p:cNvPr id="502" name="CustomShape 2"/>
          <p:cNvSpPr/>
          <p:nvPr/>
        </p:nvSpPr>
        <p:spPr>
          <a:xfrm>
            <a:off x="720000" y="1440000"/>
            <a:ext cx="8062200" cy="856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Lorsque la case « Enchaîner extraction et analyse » est cochée, le log de la génération des rapports est déroulé dans l’onglet Console de l’interface graphique principale. L’interface RStudio n’est pas lancée.</a:t>
            </a:r>
            <a:endParaRPr b="0" lang="fr-FR"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7883640" y="6321600"/>
            <a:ext cx="894600" cy="173880"/>
          </a:xfrm>
          <a:prstGeom prst="rect">
            <a:avLst/>
          </a:prstGeom>
          <a:noFill/>
          <a:ln>
            <a:noFill/>
          </a:ln>
        </p:spPr>
        <p:style>
          <a:lnRef idx="0"/>
          <a:fillRef idx="0"/>
          <a:effectRef idx="0"/>
          <a:fontRef idx="minor"/>
        </p:style>
      </p:sp>
      <p:sp>
        <p:nvSpPr>
          <p:cNvPr id="504" name="CustomShape 2"/>
          <p:cNvSpPr/>
          <p:nvPr/>
        </p:nvSpPr>
        <p:spPr>
          <a:xfrm>
            <a:off x="291240" y="1577520"/>
            <a:ext cx="8487000" cy="503748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latin typeface="Arial"/>
                <a:ea typeface="DejaVu Sans"/>
              </a:rPr>
              <a:t>Les fils d’exécution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nombre de fils d’exécution correspond au nombre de processus qui vont réaliser en même temps l’extraction des données :</a:t>
            </a:r>
            <a:endParaRPr b="0" lang="fr-FR" sz="1800" spc="-1" strike="noStrike">
              <a:latin typeface="Arial"/>
            </a:endParaRPr>
          </a:p>
          <a:p>
            <a:pPr marL="457200" algn="just">
              <a:lnSpc>
                <a:spcPct val="100000"/>
              </a:lnSpc>
            </a:pPr>
            <a:r>
              <a:rPr b="0" lang="fr-FR" sz="1800" spc="-1" strike="noStrike">
                <a:solidFill>
                  <a:srgbClr val="000000"/>
                </a:solidFill>
                <a:latin typeface="Arial"/>
                <a:ea typeface="DejaVu Sans"/>
              </a:rPr>
              <a:t>-  Si le nombre de fils d’exécution indiqué est de 1, il n’y aura qu’un seul processus qui procèdera aux contrôles nécessaires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Arial"/>
                <a:ea typeface="DejaVu Sans"/>
              </a:rPr>
              <a:t>Si le nombre de fils est de 6, il y aura 6 processus en marche en même temps pour réaliser les contrôles, ce qui sera </a:t>
            </a:r>
            <a:r>
              <a:rPr b="1" lang="fr-FR" sz="1800" spc="-1" strike="noStrike">
                <a:solidFill>
                  <a:srgbClr val="000000"/>
                </a:solidFill>
                <a:latin typeface="Arial"/>
                <a:ea typeface="DejaVu Sans"/>
              </a:rPr>
              <a:t>plus rapide.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000000"/>
                </a:solidFill>
                <a:latin typeface="Arial"/>
                <a:ea typeface="DejaVu Sans"/>
              </a:rPr>
              <a:t>Conséquences</a:t>
            </a:r>
            <a:r>
              <a:rPr b="0" lang="fr-FR" sz="1800" spc="-1" strike="noStrike">
                <a:solidFill>
                  <a:srgbClr val="000000"/>
                </a:solidFill>
                <a:latin typeface="Arial"/>
                <a:ea typeface="DejaVu Sans"/>
              </a:rPr>
              <a:t>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latin typeface="Arial"/>
            </a:endParaRPr>
          </a:p>
          <a:p>
            <a:pPr marL="457200" algn="just">
              <a:lnSpc>
                <a:spcPct val="100000"/>
              </a:lnSpc>
            </a:pP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latin typeface="Arial"/>
                <a:ea typeface="DejaVu Sans"/>
              </a:rPr>
              <a:t>modéré </a:t>
            </a:r>
            <a:r>
              <a:rPr b="0" lang="fr-FR" sz="1800" spc="-1" strike="noStrike">
                <a:solidFill>
                  <a:srgbClr val="000000"/>
                </a:solidFill>
                <a:latin typeface="Arial"/>
                <a:ea typeface="DejaVu Sans"/>
              </a:rPr>
              <a:t>ou </a:t>
            </a:r>
            <a:r>
              <a:rPr b="1" lang="fr-FR" sz="1800" spc="-1" strike="noStrike">
                <a:solidFill>
                  <a:srgbClr val="000000"/>
                </a:solidFill>
                <a:latin typeface="Arial"/>
                <a:ea typeface="DejaVu Sans"/>
              </a:rPr>
              <a:t>économe</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05" name="CustomShape 3"/>
          <p:cNvSpPr/>
          <p:nvPr/>
        </p:nvSpPr>
        <p:spPr>
          <a:xfrm>
            <a:off x="602280" y="332640"/>
            <a:ext cx="835704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506" name="CustomShape 4"/>
          <p:cNvSpPr/>
          <p:nvPr/>
        </p:nvSpPr>
        <p:spPr>
          <a:xfrm>
            <a:off x="1584000" y="5184000"/>
            <a:ext cx="360" cy="341280"/>
          </a:xfrm>
          <a:prstGeom prst="rect">
            <a:avLst/>
          </a:prstGeom>
          <a:noFill/>
          <a:ln>
            <a:noFill/>
          </a:ln>
        </p:spPr>
        <p:style>
          <a:lnRef idx="0"/>
          <a:fillRef idx="0"/>
          <a:effectRef idx="0"/>
          <a:fontRef idx="minor"/>
        </p:style>
      </p:sp>
      <p:pic>
        <p:nvPicPr>
          <p:cNvPr id="507" name="Picture 3" descr=""/>
          <p:cNvPicPr/>
          <p:nvPr/>
        </p:nvPicPr>
        <p:blipFill>
          <a:blip r:embed="rId1"/>
          <a:stretch/>
        </p:blipFill>
        <p:spPr>
          <a:xfrm>
            <a:off x="5182200" y="967680"/>
            <a:ext cx="604440" cy="728280"/>
          </a:xfrm>
          <a:prstGeom prst="rect">
            <a:avLst/>
          </a:prstGeom>
          <a:ln>
            <a:noFill/>
          </a:ln>
        </p:spPr>
      </p:pic>
      <p:pic>
        <p:nvPicPr>
          <p:cNvPr id="508" name="Picture 4" descr=""/>
          <p:cNvPicPr/>
          <p:nvPr/>
        </p:nvPicPr>
        <p:blipFill>
          <a:blip r:embed="rId2"/>
          <a:stretch/>
        </p:blipFill>
        <p:spPr>
          <a:xfrm>
            <a:off x="5911200" y="960120"/>
            <a:ext cx="757080" cy="804600"/>
          </a:xfrm>
          <a:prstGeom prst="rect">
            <a:avLst/>
          </a:prstGeom>
          <a:ln>
            <a:noFill/>
          </a:ln>
        </p:spPr>
      </p:pic>
      <p:pic>
        <p:nvPicPr>
          <p:cNvPr id="509" name="Image 2" descr=""/>
          <p:cNvPicPr/>
          <p:nvPr/>
        </p:nvPicPr>
        <p:blipFill>
          <a:blip r:embed="rId3"/>
          <a:srcRect l="24417" t="-3348" r="16462" b="0"/>
          <a:stretch/>
        </p:blipFill>
        <p:spPr>
          <a:xfrm>
            <a:off x="5112720" y="4839480"/>
            <a:ext cx="2687760" cy="340920"/>
          </a:xfrm>
          <a:prstGeom prst="rect">
            <a:avLst/>
          </a:prstGeom>
          <a:ln>
            <a:noFill/>
          </a:ln>
        </p:spPr>
      </p:pic>
      <p:sp>
        <p:nvSpPr>
          <p:cNvPr id="510" name="CustomShape 5"/>
          <p:cNvSpPr/>
          <p:nvPr/>
        </p:nvSpPr>
        <p:spPr>
          <a:xfrm>
            <a:off x="1166040" y="6356520"/>
            <a:ext cx="494604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1" name="CustomShape 6"/>
          <p:cNvSpPr/>
          <p:nvPr/>
        </p:nvSpPr>
        <p:spPr>
          <a:xfrm>
            <a:off x="6481080" y="633240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C48BE79F-A38A-49CF-AB99-9E427594CCC5}"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7883640" y="6321600"/>
            <a:ext cx="894600" cy="173880"/>
          </a:xfrm>
          <a:prstGeom prst="rect">
            <a:avLst/>
          </a:prstGeom>
          <a:noFill/>
          <a:ln>
            <a:noFill/>
          </a:ln>
        </p:spPr>
        <p:style>
          <a:lnRef idx="0"/>
          <a:fillRef idx="0"/>
          <a:effectRef idx="0"/>
          <a:fontRef idx="minor"/>
        </p:style>
      </p:sp>
      <p:sp>
        <p:nvSpPr>
          <p:cNvPr id="513" name="CustomShape 2"/>
          <p:cNvSpPr/>
          <p:nvPr/>
        </p:nvSpPr>
        <p:spPr>
          <a:xfrm>
            <a:off x="360000" y="1173600"/>
            <a:ext cx="3991320" cy="1272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14" name="CustomShape 3"/>
          <p:cNvSpPr/>
          <p:nvPr/>
        </p:nvSpPr>
        <p:spPr>
          <a:xfrm>
            <a:off x="300960" y="185400"/>
            <a:ext cx="8536680" cy="387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CODES »</a:t>
            </a:r>
            <a:endParaRPr b="0" lang="fr-FR" sz="2400" spc="-1" strike="noStrike">
              <a:latin typeface="Arial"/>
            </a:endParaRPr>
          </a:p>
        </p:txBody>
      </p:sp>
      <p:sp>
        <p:nvSpPr>
          <p:cNvPr id="515" name="CustomShape 4"/>
          <p:cNvSpPr/>
          <p:nvPr/>
        </p:nvSpPr>
        <p:spPr>
          <a:xfrm>
            <a:off x="1584000" y="5184000"/>
            <a:ext cx="360" cy="341280"/>
          </a:xfrm>
          <a:prstGeom prst="rect">
            <a:avLst/>
          </a:prstGeom>
          <a:noFill/>
          <a:ln>
            <a:noFill/>
          </a:ln>
        </p:spPr>
        <p:style>
          <a:lnRef idx="0"/>
          <a:fillRef idx="0"/>
          <a:effectRef idx="0"/>
          <a:fontRef idx="minor"/>
        </p:style>
      </p:sp>
      <p:pic>
        <p:nvPicPr>
          <p:cNvPr id="516" name="Picture 3" descr=""/>
          <p:cNvPicPr/>
          <p:nvPr/>
        </p:nvPicPr>
        <p:blipFill>
          <a:blip r:embed="rId1"/>
          <a:stretch/>
        </p:blipFill>
        <p:spPr>
          <a:xfrm>
            <a:off x="2356920" y="747360"/>
            <a:ext cx="469800" cy="508680"/>
          </a:xfrm>
          <a:prstGeom prst="rect">
            <a:avLst/>
          </a:prstGeom>
          <a:ln>
            <a:noFill/>
          </a:ln>
        </p:spPr>
      </p:pic>
      <p:sp>
        <p:nvSpPr>
          <p:cNvPr id="517" name="CustomShape 5"/>
          <p:cNvSpPr/>
          <p:nvPr/>
        </p:nvSpPr>
        <p:spPr>
          <a:xfrm>
            <a:off x="1332000" y="6321600"/>
            <a:ext cx="6474600" cy="173880"/>
          </a:xfrm>
          <a:prstGeom prst="rect">
            <a:avLst/>
          </a:prstGeom>
          <a:noFill/>
          <a:ln>
            <a:noFill/>
          </a:ln>
        </p:spPr>
        <p:style>
          <a:lnRef idx="0"/>
          <a:fillRef idx="0"/>
          <a:effectRef idx="0"/>
          <a:fontRef idx="minor"/>
        </p:style>
      </p:sp>
      <p:sp>
        <p:nvSpPr>
          <p:cNvPr id="518" name="CustomShape 6"/>
          <p:cNvSpPr/>
          <p:nvPr/>
        </p:nvSpPr>
        <p:spPr>
          <a:xfrm>
            <a:off x="1676520" y="6356520"/>
            <a:ext cx="53535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9"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775F6B96-1F3D-446B-BAEA-A64BE78AB1DD}"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20" name="CustomShape 8"/>
          <p:cNvSpPr/>
          <p:nvPr/>
        </p:nvSpPr>
        <p:spPr>
          <a:xfrm>
            <a:off x="3643200" y="1258200"/>
            <a:ext cx="1901520" cy="361440"/>
          </a:xfrm>
          <a:prstGeom prst="rect">
            <a:avLst/>
          </a:prstGeom>
          <a:noFill/>
          <a:ln>
            <a:noFill/>
          </a:ln>
        </p:spPr>
        <p:style>
          <a:lnRef idx="0"/>
          <a:fillRef idx="0"/>
          <a:effectRef idx="0"/>
          <a:fontRef idx="minor"/>
        </p:style>
      </p:sp>
      <p:pic>
        <p:nvPicPr>
          <p:cNvPr id="521" name="Image 11" descr=""/>
          <p:cNvPicPr/>
          <p:nvPr/>
        </p:nvPicPr>
        <p:blipFill>
          <a:blip r:embed="rId2"/>
          <a:srcRect l="3509" t="31028" r="85067" b="58547"/>
          <a:stretch/>
        </p:blipFill>
        <p:spPr>
          <a:xfrm>
            <a:off x="4313160" y="855360"/>
            <a:ext cx="585720" cy="501840"/>
          </a:xfrm>
          <a:prstGeom prst="rect">
            <a:avLst/>
          </a:prstGeom>
          <a:ln>
            <a:noFill/>
          </a:ln>
        </p:spPr>
      </p:pic>
      <p:pic>
        <p:nvPicPr>
          <p:cNvPr id="522" name="Image 508" descr=""/>
          <p:cNvPicPr/>
          <p:nvPr/>
        </p:nvPicPr>
        <p:blipFill>
          <a:blip r:embed="rId3"/>
          <a:srcRect l="2848" t="2055" r="1945" b="2050"/>
          <a:stretch/>
        </p:blipFill>
        <p:spPr>
          <a:xfrm>
            <a:off x="864000" y="2415960"/>
            <a:ext cx="3311640" cy="3845880"/>
          </a:xfrm>
          <a:prstGeom prst="rect">
            <a:avLst/>
          </a:prstGeom>
          <a:ln>
            <a:noFill/>
          </a:ln>
        </p:spPr>
      </p:pic>
      <p:pic>
        <p:nvPicPr>
          <p:cNvPr id="523" name="Image 509" descr=""/>
          <p:cNvPicPr/>
          <p:nvPr/>
        </p:nvPicPr>
        <p:blipFill>
          <a:blip r:embed="rId4"/>
          <a:stretch/>
        </p:blipFill>
        <p:spPr>
          <a:xfrm>
            <a:off x="4896000" y="2349000"/>
            <a:ext cx="3453840" cy="3970440"/>
          </a:xfrm>
          <a:prstGeom prst="rect">
            <a:avLst/>
          </a:prstGeom>
          <a:ln>
            <a:noFill/>
          </a:ln>
        </p:spPr>
      </p:pic>
      <p:sp>
        <p:nvSpPr>
          <p:cNvPr id="524" name="CustomShape 9"/>
          <p:cNvSpPr/>
          <p:nvPr/>
        </p:nvSpPr>
        <p:spPr>
          <a:xfrm>
            <a:off x="504000" y="1411920"/>
            <a:ext cx="8277840" cy="14868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b="0" lang="fr-FR" sz="1400" spc="-1" strike="noStrike">
              <a:latin typeface="Arial"/>
            </a:endParaRPr>
          </a:p>
          <a:p>
            <a:pPr>
              <a:lnSpc>
                <a:spcPct val="100000"/>
              </a:lnSpc>
            </a:pPr>
            <a:r>
              <a:rPr b="0" lang="fr-FR" sz="1400" spc="-1" strike="noStrike">
                <a:solidFill>
                  <a:srgbClr val="000000"/>
                </a:solidFill>
                <a:latin typeface="Arial"/>
                <a:ea typeface="ヒラギノ角ゴ Pro W3"/>
              </a:rPr>
              <a:t>Valider ensuite en cliquant sur l’icône « flèche verte ». Un message confirme que les codes saisis seront utilisés dans les rapports.</a:t>
            </a:r>
            <a:endParaRPr b="0" lang="fr-FR" sz="1400" spc="-1" strike="noStrike">
              <a:latin typeface="Arial"/>
            </a:endParaRPr>
          </a:p>
          <a:p>
            <a:pPr>
              <a:lnSpc>
                <a:spcPct val="100000"/>
              </a:lnSpc>
            </a:pPr>
            <a:endParaRPr b="0" lang="fr-FR" sz="1400" spc="-1" strike="noStrike">
              <a:latin typeface="Arial"/>
            </a:endParaRPr>
          </a:p>
        </p:txBody>
      </p:sp>
      <p:sp>
        <p:nvSpPr>
          <p:cNvPr id="525" name="CustomShape 10"/>
          <p:cNvSpPr/>
          <p:nvPr/>
        </p:nvSpPr>
        <p:spPr>
          <a:xfrm>
            <a:off x="504000" y="839160"/>
            <a:ext cx="7845840" cy="3747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Codes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300960" y="185400"/>
            <a:ext cx="8536680" cy="387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Rapport »</a:t>
            </a:r>
            <a:endParaRPr b="0" lang="fr-FR" sz="2400" spc="-1" strike="noStrike">
              <a:latin typeface="Arial"/>
            </a:endParaRPr>
          </a:p>
        </p:txBody>
      </p:sp>
      <p:pic>
        <p:nvPicPr>
          <p:cNvPr id="527" name="Picture 3" descr=""/>
          <p:cNvPicPr/>
          <p:nvPr/>
        </p:nvPicPr>
        <p:blipFill>
          <a:blip r:embed="rId1"/>
          <a:stretch/>
        </p:blipFill>
        <p:spPr>
          <a:xfrm>
            <a:off x="2356920" y="639360"/>
            <a:ext cx="469800" cy="508680"/>
          </a:xfrm>
          <a:prstGeom prst="rect">
            <a:avLst/>
          </a:prstGeom>
          <a:ln>
            <a:noFill/>
          </a:ln>
        </p:spPr>
      </p:pic>
      <p:sp>
        <p:nvSpPr>
          <p:cNvPr id="528" name="CustomShape 2"/>
          <p:cNvSpPr/>
          <p:nvPr/>
        </p:nvSpPr>
        <p:spPr>
          <a:xfrm>
            <a:off x="3643200" y="1258200"/>
            <a:ext cx="1901520" cy="361440"/>
          </a:xfrm>
          <a:prstGeom prst="rect">
            <a:avLst/>
          </a:prstGeom>
          <a:noFill/>
          <a:ln>
            <a:noFill/>
          </a:ln>
        </p:spPr>
        <p:style>
          <a:lnRef idx="0"/>
          <a:fillRef idx="0"/>
          <a:effectRef idx="0"/>
          <a:fontRef idx="minor"/>
        </p:style>
      </p:sp>
      <p:sp>
        <p:nvSpPr>
          <p:cNvPr id="529" name="CustomShape 3"/>
          <p:cNvSpPr/>
          <p:nvPr/>
        </p:nvSpPr>
        <p:spPr>
          <a:xfrm>
            <a:off x="504000" y="731160"/>
            <a:ext cx="7845840" cy="3747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Rapport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pic>
        <p:nvPicPr>
          <p:cNvPr id="530" name="" descr=""/>
          <p:cNvPicPr/>
          <p:nvPr/>
        </p:nvPicPr>
        <p:blipFill>
          <a:blip r:embed="rId2"/>
          <a:srcRect l="0" t="41001" r="87676" b="49182"/>
          <a:stretch/>
        </p:blipFill>
        <p:spPr>
          <a:xfrm>
            <a:off x="4464000" y="731160"/>
            <a:ext cx="574920" cy="417960"/>
          </a:xfrm>
          <a:prstGeom prst="rect">
            <a:avLst/>
          </a:prstGeom>
          <a:ln>
            <a:noFill/>
          </a:ln>
        </p:spPr>
      </p:pic>
      <p:sp>
        <p:nvSpPr>
          <p:cNvPr id="531" name="CustomShape 4"/>
          <p:cNvSpPr/>
          <p:nvPr/>
        </p:nvSpPr>
        <p:spPr>
          <a:xfrm>
            <a:off x="3564000" y="1512000"/>
            <a:ext cx="4785840" cy="4285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Arial"/>
                <a:ea typeface="ヒラギノ角ゴ Pro W3"/>
              </a:rPr>
              <a:t>Par défaut, toutes les parties du rapport d’analyse sont sélectionnées.</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Il suffit de décocher les parties correspondantes pour qu’elles soient omises du rapport d’analyse.</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Des profils types (« Complet », « Allégé »…) sont proposés par un menu déroulant, en fonction des points souhaités dans le rapport.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Valider ensuite en cliquant sur l’icône « flèche verte ».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Un message confirme que les parties du rapport sélectionnées seront générées. Attention, certaines parties dépendent d’autres parties et ne peuvent pas être produites isolément.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Cliquer alors sur « Accepter ».</a:t>
            </a:r>
            <a:endParaRPr b="0" lang="fr-FR" sz="1400" spc="-1" strike="noStrike">
              <a:latin typeface="Arial"/>
            </a:endParaRPr>
          </a:p>
        </p:txBody>
      </p:sp>
      <p:pic>
        <p:nvPicPr>
          <p:cNvPr id="532" name="" descr=""/>
          <p:cNvPicPr/>
          <p:nvPr/>
        </p:nvPicPr>
        <p:blipFill>
          <a:blip r:embed="rId3"/>
          <a:srcRect l="32306" t="42361" r="0" b="0"/>
          <a:stretch/>
        </p:blipFill>
        <p:spPr>
          <a:xfrm>
            <a:off x="360000" y="4140000"/>
            <a:ext cx="2396880" cy="2518920"/>
          </a:xfrm>
          <a:prstGeom prst="rect">
            <a:avLst/>
          </a:prstGeom>
          <a:ln>
            <a:noFill/>
          </a:ln>
        </p:spPr>
      </p:pic>
      <p:pic>
        <p:nvPicPr>
          <p:cNvPr id="533" name="" descr=""/>
          <p:cNvPicPr/>
          <p:nvPr/>
        </p:nvPicPr>
        <p:blipFill>
          <a:blip r:embed="rId4"/>
          <a:srcRect l="15238" t="8911" r="2837" b="10516"/>
          <a:stretch/>
        </p:blipFill>
        <p:spPr>
          <a:xfrm>
            <a:off x="288000" y="1332000"/>
            <a:ext cx="2556720" cy="273528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7883640" y="6321600"/>
            <a:ext cx="894600" cy="173880"/>
          </a:xfrm>
          <a:prstGeom prst="rect">
            <a:avLst/>
          </a:prstGeom>
          <a:noFill/>
          <a:ln>
            <a:noFill/>
          </a:ln>
        </p:spPr>
        <p:style>
          <a:lnRef idx="0"/>
          <a:fillRef idx="0"/>
          <a:effectRef idx="0"/>
          <a:fontRef idx="minor"/>
        </p:style>
      </p:sp>
      <p:sp>
        <p:nvSpPr>
          <p:cNvPr id="535" name="CustomShape 2"/>
          <p:cNvSpPr/>
          <p:nvPr/>
        </p:nvSpPr>
        <p:spPr>
          <a:xfrm>
            <a:off x="378720" y="2151000"/>
            <a:ext cx="8536680" cy="41842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1" lang="fr-FR" sz="2000" spc="-1" strike="noStrike">
                <a:solidFill>
                  <a:srgbClr val="000000"/>
                </a:solidFill>
                <a:latin typeface="Arial"/>
                <a:ea typeface="ヒラギノ角ゴ Pro W3"/>
              </a:rPr>
              <a:t>Menu Configurer &gt; Configurer l’interface</a:t>
            </a:r>
            <a:r>
              <a:rPr b="0" lang="fr-FR" sz="2000" spc="-1" strike="noStrike">
                <a:solidFill>
                  <a:srgbClr val="000000"/>
                </a:solidFill>
                <a:latin typeface="Arial"/>
                <a:ea typeface="ヒラギノ角ゴ Pro W3"/>
              </a:rPr>
              <a:t> </a:t>
            </a:r>
            <a:endParaRPr b="0" lang="fr-FR" sz="2000" spc="-1" strike="noStrike">
              <a:latin typeface="Arial"/>
            </a:endParaRPr>
          </a:p>
          <a:p>
            <a:pPr>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Affichage</a:t>
            </a:r>
            <a:r>
              <a:rPr b="0" lang="fr-FR" sz="2000" spc="-1" strike="noStrike">
                <a:solidFill>
                  <a:srgbClr val="000000"/>
                </a:solidFill>
                <a:latin typeface="Arial"/>
                <a:ea typeface="ヒラギノ角ゴ Pro W3"/>
              </a:rPr>
              <a:t> : afficher le gestionnaire de fichier, afficher le gestionnaire de projet, afficher les messages, plein écran</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Barres d’outils </a:t>
            </a:r>
            <a:r>
              <a:rPr b="0" lang="fr-FR" sz="2000" spc="-1" strike="noStrike">
                <a:solidFill>
                  <a:srgbClr val="000000"/>
                </a:solidFill>
                <a:latin typeface="Arial"/>
                <a:ea typeface="ヒラギノ角ゴ Pro W3"/>
              </a:rPr>
              <a:t>: afficher la barre d’outils de fichiers, afficher la barre d’édition, afficher le processus, afficher la barre d’options,…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Sauvegarder/Lancer</a:t>
            </a:r>
            <a:r>
              <a:rPr b="0" lang="fr-FR" sz="2000" spc="-1" strike="noStrike">
                <a:solidFill>
                  <a:srgbClr val="000000"/>
                </a:solidFill>
                <a:latin typeface="Arial"/>
                <a:ea typeface="ヒラギノ角ゴ Pro W3"/>
              </a:rPr>
              <a:t> : sauvegarder le projet automatiquement, charger le projet par défaut au lancement, charger les données utilisateur au lancement.</a:t>
            </a: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Console </a:t>
            </a:r>
            <a:r>
              <a:rPr b="0" lang="fr-FR" sz="2000" spc="-1" strike="noStrike">
                <a:solidFill>
                  <a:srgbClr val="000000"/>
                </a:solidFill>
                <a:latin typeface="Arial"/>
                <a:ea typeface="ヒラギノ角ゴ Pro W3"/>
              </a:rPr>
              <a:t>: limiter la sortie de la console, limiter la verbosité</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536" name="CustomShape 3"/>
          <p:cNvSpPr/>
          <p:nvPr/>
        </p:nvSpPr>
        <p:spPr>
          <a:xfrm>
            <a:off x="300960" y="221400"/>
            <a:ext cx="8536680" cy="49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37" name="CustomShape 4"/>
          <p:cNvSpPr/>
          <p:nvPr/>
        </p:nvSpPr>
        <p:spPr>
          <a:xfrm>
            <a:off x="1584000" y="5184000"/>
            <a:ext cx="360" cy="341280"/>
          </a:xfrm>
          <a:prstGeom prst="rect">
            <a:avLst/>
          </a:prstGeom>
          <a:noFill/>
          <a:ln>
            <a:noFill/>
          </a:ln>
        </p:spPr>
        <p:style>
          <a:lnRef idx="0"/>
          <a:fillRef idx="0"/>
          <a:effectRef idx="0"/>
          <a:fontRef idx="minor"/>
        </p:style>
      </p:sp>
      <p:sp>
        <p:nvSpPr>
          <p:cNvPr id="538" name="CustomShape 5"/>
          <p:cNvSpPr/>
          <p:nvPr/>
        </p:nvSpPr>
        <p:spPr>
          <a:xfrm>
            <a:off x="1332000" y="6321600"/>
            <a:ext cx="6474600" cy="173880"/>
          </a:xfrm>
          <a:prstGeom prst="rect">
            <a:avLst/>
          </a:prstGeom>
          <a:noFill/>
          <a:ln>
            <a:noFill/>
          </a:ln>
        </p:spPr>
        <p:style>
          <a:lnRef idx="0"/>
          <a:fillRef idx="0"/>
          <a:effectRef idx="0"/>
          <a:fontRef idx="minor"/>
        </p:style>
      </p:sp>
      <p:sp>
        <p:nvSpPr>
          <p:cNvPr id="539" name="CustomShape 6"/>
          <p:cNvSpPr/>
          <p:nvPr/>
        </p:nvSpPr>
        <p:spPr>
          <a:xfrm>
            <a:off x="1501200" y="6356520"/>
            <a:ext cx="6016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0"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0148D028-92EC-4BE6-AAB4-CB7224C96710}"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541" name="Image 9" descr=""/>
          <p:cNvPicPr/>
          <p:nvPr/>
        </p:nvPicPr>
        <p:blipFill>
          <a:blip r:embed="rId1"/>
          <a:stretch/>
        </p:blipFill>
        <p:spPr>
          <a:xfrm>
            <a:off x="300960" y="1056960"/>
            <a:ext cx="8536680" cy="1216800"/>
          </a:xfrm>
          <a:prstGeom prst="rect">
            <a:avLst/>
          </a:prstGeom>
          <a:ln>
            <a:noFill/>
          </a:ln>
        </p:spPr>
      </p:pic>
      <p:sp>
        <p:nvSpPr>
          <p:cNvPr id="542"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175" name="CustomShape 2"/>
          <p:cNvSpPr/>
          <p:nvPr/>
        </p:nvSpPr>
        <p:spPr>
          <a:xfrm>
            <a:off x="7546680" y="5849280"/>
            <a:ext cx="894600" cy="173880"/>
          </a:xfrm>
          <a:prstGeom prst="rect">
            <a:avLst/>
          </a:prstGeom>
          <a:noFill/>
          <a:ln>
            <a:noFill/>
          </a:ln>
        </p:spPr>
        <p:style>
          <a:lnRef idx="0"/>
          <a:fillRef idx="0"/>
          <a:effectRef idx="0"/>
          <a:fontRef idx="minor"/>
        </p:style>
      </p:sp>
      <p:sp>
        <p:nvSpPr>
          <p:cNvPr id="176" name="CustomShape 3"/>
          <p:cNvSpPr/>
          <p:nvPr/>
        </p:nvSpPr>
        <p:spPr>
          <a:xfrm>
            <a:off x="10728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 CONNEXION AU BUREAU</a:t>
            </a:r>
            <a:endParaRPr b="0" lang="fr-FR" sz="2400" spc="-1" strike="noStrike">
              <a:latin typeface="Arial"/>
            </a:endParaRPr>
          </a:p>
          <a:p>
            <a:pPr algn="ctr">
              <a:lnSpc>
                <a:spcPct val="100000"/>
              </a:lnSpc>
            </a:pPr>
            <a:endParaRPr b="0" lang="fr-FR" sz="2400" spc="-1" strike="noStrike">
              <a:latin typeface="Arial"/>
            </a:endParaRPr>
          </a:p>
        </p:txBody>
      </p:sp>
      <p:sp>
        <p:nvSpPr>
          <p:cNvPr id="177" name="CustomShape 4"/>
          <p:cNvSpPr/>
          <p:nvPr/>
        </p:nvSpPr>
        <p:spPr>
          <a:xfrm>
            <a:off x="576360" y="1449360"/>
            <a:ext cx="7986240" cy="4062600"/>
          </a:xfrm>
          <a:prstGeom prst="rect">
            <a:avLst/>
          </a:prstGeom>
          <a:noFill/>
          <a:ln>
            <a:noFill/>
          </a:ln>
        </p:spPr>
        <p:style>
          <a:lnRef idx="0"/>
          <a:fillRef idx="0"/>
          <a:effectRef idx="0"/>
          <a:fontRef idx="minor"/>
        </p:style>
      </p:sp>
      <p:pic>
        <p:nvPicPr>
          <p:cNvPr id="178" name="Image 199" descr=""/>
          <p:cNvPicPr/>
          <p:nvPr/>
        </p:nvPicPr>
        <p:blipFill>
          <a:blip r:embed="rId1"/>
          <a:srcRect l="0" t="-241" r="7168" b="0"/>
          <a:stretch/>
        </p:blipFill>
        <p:spPr>
          <a:xfrm>
            <a:off x="4649400" y="3605760"/>
            <a:ext cx="4353120" cy="2434680"/>
          </a:xfrm>
          <a:prstGeom prst="rect">
            <a:avLst/>
          </a:prstGeom>
          <a:ln>
            <a:noFill/>
          </a:ln>
        </p:spPr>
      </p:pic>
      <p:sp>
        <p:nvSpPr>
          <p:cNvPr id="179"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E284C859-B186-4D35-A506-82D291181DAA}"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180" name="CustomShape 6"/>
          <p:cNvSpPr/>
          <p:nvPr/>
        </p:nvSpPr>
        <p:spPr>
          <a:xfrm>
            <a:off x="384480" y="1183680"/>
            <a:ext cx="8610480" cy="2829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Lancer l’ordinateur. </a:t>
            </a:r>
            <a:r>
              <a:rPr b="0" lang="fr-FR" sz="1800" spc="-1" strike="noStrike">
                <a:solidFill>
                  <a:srgbClr val="ff0000"/>
                </a:solidFill>
                <a:latin typeface="Calibri"/>
                <a:ea typeface="DejaVu Sans"/>
              </a:rPr>
              <a:t>Toujours</a:t>
            </a:r>
            <a:r>
              <a:rPr b="0" lang="fr-FR" sz="1800" spc="-1" strike="noStrike">
                <a:solidFill>
                  <a:srgbClr val="000000"/>
                </a:solidFill>
                <a:latin typeface="Calibri"/>
                <a:ea typeface="DejaVu Sans"/>
              </a:rPr>
              <a:t> insérer la clé USB3 dans son port.</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certains matériels</a:t>
            </a:r>
            <a:r>
              <a:rPr b="0" lang="fr-FR" sz="1800" spc="-1" strike="noStrike">
                <a:solidFill>
                  <a:srgbClr val="ff0000"/>
                </a:solidFill>
                <a:latin typeface="Calibri"/>
                <a:ea typeface="DejaVu Sans"/>
              </a:rPr>
              <a:t>, il faut n’insérer la clé USB3 dédiée dans son port qu’au stade de l’écran de connexion</a:t>
            </a:r>
            <a:r>
              <a:rPr b="0" lang="fr-FR" sz="1800" spc="-1" strike="noStrike">
                <a:solidFill>
                  <a:srgbClr val="000000"/>
                </a:solidFill>
                <a:latin typeface="Calibri"/>
                <a:ea typeface="DejaVu Sans"/>
              </a:rPr>
              <a:t>, quand le mot de passe est demandé. Une insertion avant ce stade peut causer des problèmes de démarrage.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N’utiliser que la clé formatée EXFAT et compatible avec les PC Windows, fournie par la DSI.</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L’écran de connexion propose 9 comptes intitulés section_1, …, section_9 qui peuvent servir aux différentes sections.</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D’autres comptes utilisateurs peuvent être créés par l’API.</a:t>
            </a:r>
            <a:endParaRPr b="0" lang="fr-FR" sz="1800" spc="-1" strike="noStrike">
              <a:latin typeface="Arial"/>
            </a:endParaRPr>
          </a:p>
        </p:txBody>
      </p:sp>
      <p:sp>
        <p:nvSpPr>
          <p:cNvPr id="181" name="CustomShape 7"/>
          <p:cNvSpPr/>
          <p:nvPr/>
        </p:nvSpPr>
        <p:spPr>
          <a:xfrm>
            <a:off x="5839920" y="6026760"/>
            <a:ext cx="2480760" cy="635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du bureau</a:t>
            </a:r>
            <a:endParaRPr b="0" lang="fr-FR" sz="1800" spc="-1" strike="noStrike">
              <a:latin typeface="Arial"/>
            </a:endParaRPr>
          </a:p>
        </p:txBody>
      </p:sp>
      <p:pic>
        <p:nvPicPr>
          <p:cNvPr id="182" name="Image 5" descr=""/>
          <p:cNvPicPr/>
          <p:nvPr/>
        </p:nvPicPr>
        <p:blipFill>
          <a:blip r:embed="rId2"/>
          <a:srcRect l="27847" t="11665" r="6891" b="20029"/>
          <a:stretch/>
        </p:blipFill>
        <p:spPr>
          <a:xfrm>
            <a:off x="478800" y="3611880"/>
            <a:ext cx="4070520" cy="2395080"/>
          </a:xfrm>
          <a:prstGeom prst="rect">
            <a:avLst/>
          </a:prstGeom>
          <a:ln>
            <a:noFill/>
          </a:ln>
        </p:spPr>
      </p:pic>
      <p:sp>
        <p:nvSpPr>
          <p:cNvPr id="183" name="CustomShape 8"/>
          <p:cNvSpPr/>
          <p:nvPr/>
        </p:nvSpPr>
        <p:spPr>
          <a:xfrm>
            <a:off x="478800" y="6050520"/>
            <a:ext cx="3824640" cy="635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de l’écran de connexion</a:t>
            </a:r>
            <a:endParaRPr b="0" lang="fr-FR" sz="1800" spc="-1" strike="noStrike">
              <a:latin typeface="Arial"/>
            </a:endParaRPr>
          </a:p>
        </p:txBody>
      </p:sp>
      <p:sp>
        <p:nvSpPr>
          <p:cNvPr id="184" name="CustomShape 9"/>
          <p:cNvSpPr/>
          <p:nvPr/>
        </p:nvSpPr>
        <p:spPr>
          <a:xfrm>
            <a:off x="2235600" y="6624000"/>
            <a:ext cx="5213520" cy="253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1152000" y="6356520"/>
            <a:ext cx="60760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4"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70155218-00E3-453B-ACE6-70A9AC576904}"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545" name="Image 3" descr=""/>
          <p:cNvPicPr/>
          <p:nvPr/>
        </p:nvPicPr>
        <p:blipFill>
          <a:blip r:embed="rId1"/>
          <a:stretch/>
        </p:blipFill>
        <p:spPr>
          <a:xfrm>
            <a:off x="1024560" y="1311120"/>
            <a:ext cx="7386480" cy="4204440"/>
          </a:xfrm>
          <a:prstGeom prst="rect">
            <a:avLst/>
          </a:prstGeom>
          <a:ln>
            <a:noFill/>
          </a:ln>
        </p:spPr>
      </p:pic>
      <p:sp>
        <p:nvSpPr>
          <p:cNvPr id="546" name="CustomShape 3"/>
          <p:cNvSpPr/>
          <p:nvPr/>
        </p:nvSpPr>
        <p:spPr>
          <a:xfrm>
            <a:off x="300960" y="401400"/>
            <a:ext cx="8536680" cy="678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1728000" y="6336000"/>
            <a:ext cx="5253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8"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FB6D357C-C144-4AED-8F3C-A7D50446A4A2}"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49" name="CustomShape 3"/>
          <p:cNvSpPr/>
          <p:nvPr/>
        </p:nvSpPr>
        <p:spPr>
          <a:xfrm>
            <a:off x="314640" y="196560"/>
            <a:ext cx="8536680" cy="4485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50" name="CustomShape 4"/>
          <p:cNvSpPr/>
          <p:nvPr/>
        </p:nvSpPr>
        <p:spPr>
          <a:xfrm>
            <a:off x="398520" y="1112040"/>
            <a:ext cx="8536680" cy="491616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latin typeface="Calibri"/>
                <a:ea typeface="DejaVu Sans"/>
              </a:rPr>
              <a:t>Les options de configuration d’affichage </a:t>
            </a:r>
            <a:r>
              <a:rPr b="0" lang="fr-FR" sz="1600" spc="-1" strike="noStrike">
                <a:solidFill>
                  <a:srgbClr val="000000"/>
                </a:solidFill>
                <a:latin typeface="Calibri"/>
                <a:ea typeface="DejaVu Sans"/>
              </a:rPr>
              <a:t>permettent de simplifier l’interface graphique ou au contraire d’activer certaines fonctionnalités. </a:t>
            </a:r>
            <a:r>
              <a:rPr b="1" lang="fr-FR" sz="1600" spc="-1" strike="noStrike">
                <a:solidFill>
                  <a:srgbClr val="000000"/>
                </a:solidFill>
                <a:latin typeface="Calibri"/>
                <a:ea typeface="DejaVu Sans"/>
              </a:rPr>
              <a:t>Les options de barre d’outils </a:t>
            </a:r>
            <a:r>
              <a:rPr b="0" lang="fr-FR" sz="1600" spc="-1" strike="noStrike">
                <a:solidFill>
                  <a:srgbClr val="000000"/>
                </a:solidFill>
                <a:latin typeface="Calibri"/>
                <a:ea typeface="DejaVu Sans"/>
              </a:rPr>
              <a:t>permettent d’enlever ou de rajouter des icônes.</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Sauvegarder/Lancer</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n’est pas chargé au lancement. Ce chargement peut être activé en cochant la case d’option correspondante.</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latin typeface="Calibri"/>
                <a:ea typeface="DejaVu Sans"/>
              </a:rPr>
              <a:t>). En l’absence de disque optique, l’ensemble des données de paye de l’arborescence à gauche de l’interface est importé dans l’onglet.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de Console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Ces options permettent de réguler la quantité des messages d’avertissement (</a:t>
            </a:r>
            <a:r>
              <a:rPr b="0" i="1" lang="fr-FR" sz="1600" spc="-1" strike="noStrike">
                <a:solidFill>
                  <a:srgbClr val="000000"/>
                </a:solidFill>
                <a:latin typeface="Calibri"/>
                <a:ea typeface="DejaVu Sans"/>
              </a:rPr>
              <a:t>la verbosité</a:t>
            </a:r>
            <a:r>
              <a:rPr b="0" lang="fr-FR" sz="1600" spc="-1" strike="noStrike">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latin typeface="Calibri"/>
                <a:ea typeface="DejaVu Sans"/>
              </a:rPr>
              <a:t>Limiter la verbosité</a:t>
            </a:r>
            <a:r>
              <a:rPr b="0" lang="fr-FR" sz="1600" spc="-1" strike="noStrike">
                <a:solidFill>
                  <a:srgbClr val="000000"/>
                </a:solidFill>
                <a:latin typeface="Calibri"/>
                <a:ea typeface="DejaVu Sans"/>
              </a:rPr>
              <a: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endParaRPr b="0" lang="fr-FR" sz="16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DA04CD9-92A9-4463-A337-3F7E50BDF0ED}"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52" name="CustomShape 2"/>
          <p:cNvSpPr/>
          <p:nvPr/>
        </p:nvSpPr>
        <p:spPr>
          <a:xfrm>
            <a:off x="126360" y="2570760"/>
            <a:ext cx="8887680" cy="1385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LA PRODUCTION ET LE CONTRÔLE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DES BASES DE DONNéES</a:t>
            </a:r>
            <a:endParaRPr b="0" lang="fr-FR" sz="24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70560" y="1845000"/>
            <a:ext cx="8910000" cy="3090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554" name="CustomShape 2"/>
          <p:cNvSpPr/>
          <p:nvPr/>
        </p:nvSpPr>
        <p:spPr>
          <a:xfrm>
            <a:off x="1332000" y="6321600"/>
            <a:ext cx="6474600" cy="173880"/>
          </a:xfrm>
          <a:prstGeom prst="rect">
            <a:avLst/>
          </a:prstGeom>
          <a:noFill/>
          <a:ln>
            <a:noFill/>
          </a:ln>
        </p:spPr>
        <p:style>
          <a:lnRef idx="0"/>
          <a:fillRef idx="0"/>
          <a:effectRef idx="0"/>
          <a:fontRef idx="minor"/>
        </p:style>
      </p:sp>
      <p:sp>
        <p:nvSpPr>
          <p:cNvPr id="555" name="CustomShape 3"/>
          <p:cNvSpPr/>
          <p:nvPr/>
        </p:nvSpPr>
        <p:spPr>
          <a:xfrm>
            <a:off x="7883640" y="6321600"/>
            <a:ext cx="894600" cy="173880"/>
          </a:xfrm>
          <a:prstGeom prst="rect">
            <a:avLst/>
          </a:prstGeom>
          <a:noFill/>
          <a:ln>
            <a:noFill/>
          </a:ln>
        </p:spPr>
        <p:style>
          <a:lnRef idx="0"/>
          <a:fillRef idx="0"/>
          <a:effectRef idx="0"/>
          <a:fontRef idx="minor"/>
        </p:style>
      </p:sp>
      <p:sp>
        <p:nvSpPr>
          <p:cNvPr id="556" name="CustomShape 4"/>
          <p:cNvSpPr/>
          <p:nvPr/>
        </p:nvSpPr>
        <p:spPr>
          <a:xfrm>
            <a:off x="70200" y="351720"/>
            <a:ext cx="9086760" cy="571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Produire la base de données CSV</a:t>
            </a:r>
            <a:endParaRPr b="0" lang="fr-FR" sz="2400" spc="-1" strike="noStrike">
              <a:latin typeface="Arial"/>
            </a:endParaRPr>
          </a:p>
          <a:p>
            <a:pPr algn="ctr">
              <a:lnSpc>
                <a:spcPct val="100000"/>
              </a:lnSpc>
            </a:pPr>
            <a:endParaRPr b="0" lang="fr-FR" sz="2400" spc="-1" strike="noStrike">
              <a:latin typeface="Arial"/>
            </a:endParaRPr>
          </a:p>
        </p:txBody>
      </p:sp>
      <p:sp>
        <p:nvSpPr>
          <p:cNvPr id="557" name="CustomShape 5"/>
          <p:cNvSpPr/>
          <p:nvPr/>
        </p:nvSpPr>
        <p:spPr>
          <a:xfrm>
            <a:off x="179640" y="1845000"/>
            <a:ext cx="4254480" cy="319680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latin typeface="Arial"/>
                <a:ea typeface="ヒラギノ角ゴ Pro W3"/>
              </a:rPr>
              <a:t>Cliquer sur l’icône « CSV » de la barre d’outils afin de produire la base de données.csv. </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44546a"/>
                </a:solid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latin typeface="Times New Roman"/>
                <a:ea typeface="ヒラギノ角ゴ Pro W3"/>
              </a:rPr>
              <a:t>.</a:t>
            </a:r>
            <a:endParaRPr b="0" lang="fr-FR" sz="2000" spc="-1" strike="noStrike">
              <a:latin typeface="Arial"/>
            </a:endParaRPr>
          </a:p>
        </p:txBody>
      </p:sp>
      <p:sp>
        <p:nvSpPr>
          <p:cNvPr id="558"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59" name="Image 1" descr=""/>
          <p:cNvPicPr/>
          <p:nvPr/>
        </p:nvPicPr>
        <p:blipFill>
          <a:blip r:embed="rId1"/>
          <a:srcRect l="0" t="0" r="41777" b="91625"/>
          <a:stretch/>
        </p:blipFill>
        <p:spPr>
          <a:xfrm>
            <a:off x="3800880" y="1260720"/>
            <a:ext cx="5310360" cy="473400"/>
          </a:xfrm>
          <a:prstGeom prst="rect">
            <a:avLst/>
          </a:prstGeom>
          <a:ln>
            <a:noFill/>
          </a:ln>
        </p:spPr>
      </p:pic>
      <p:sp>
        <p:nvSpPr>
          <p:cNvPr id="560" name="CustomShape 7"/>
          <p:cNvSpPr/>
          <p:nvPr/>
        </p:nvSpPr>
        <p:spPr>
          <a:xfrm>
            <a:off x="7486560" y="1320120"/>
            <a:ext cx="320040" cy="474840"/>
          </a:xfrm>
          <a:prstGeom prst="ellipse">
            <a:avLst/>
          </a:prstGeom>
          <a:noFill/>
          <a:ln w="19080">
            <a:solidFill>
              <a:srgbClr val="ff0066"/>
            </a:solidFill>
            <a:round/>
          </a:ln>
        </p:spPr>
        <p:style>
          <a:lnRef idx="0"/>
          <a:fillRef idx="0"/>
          <a:effectRef idx="0"/>
          <a:fontRef idx="minor"/>
        </p:style>
      </p:sp>
      <p:pic>
        <p:nvPicPr>
          <p:cNvPr id="561" name="Picture 2" descr=""/>
          <p:cNvPicPr/>
          <p:nvPr/>
        </p:nvPicPr>
        <p:blipFill>
          <a:blip r:embed="rId2"/>
          <a:stretch/>
        </p:blipFill>
        <p:spPr>
          <a:xfrm>
            <a:off x="3564000" y="2506680"/>
            <a:ext cx="595080" cy="1042560"/>
          </a:xfrm>
          <a:prstGeom prst="rect">
            <a:avLst/>
          </a:prstGeom>
          <a:ln>
            <a:noFill/>
          </a:ln>
        </p:spPr>
      </p:pic>
      <p:sp>
        <p:nvSpPr>
          <p:cNvPr id="562" name="CustomShape 8"/>
          <p:cNvSpPr/>
          <p:nvPr/>
        </p:nvSpPr>
        <p:spPr>
          <a:xfrm>
            <a:off x="1803600" y="6356520"/>
            <a:ext cx="49042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63" name="CustomShape 9"/>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345380D-6FB9-4C72-90C7-4F58E48C324B}"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565" name="CustomShape 2"/>
          <p:cNvSpPr/>
          <p:nvPr/>
        </p:nvSpPr>
        <p:spPr>
          <a:xfrm>
            <a:off x="7883640" y="6321600"/>
            <a:ext cx="894600" cy="173880"/>
          </a:xfrm>
          <a:prstGeom prst="rect">
            <a:avLst/>
          </a:prstGeom>
          <a:noFill/>
          <a:ln>
            <a:noFill/>
          </a:ln>
        </p:spPr>
        <p:style>
          <a:lnRef idx="0"/>
          <a:fillRef idx="0"/>
          <a:effectRef idx="0"/>
          <a:fontRef idx="minor"/>
        </p:style>
      </p:sp>
      <p:sp>
        <p:nvSpPr>
          <p:cNvPr id="566" name="CustomShape 3"/>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67" name="CustomShape 4"/>
          <p:cNvSpPr/>
          <p:nvPr/>
        </p:nvSpPr>
        <p:spPr>
          <a:xfrm>
            <a:off x="199080" y="1269000"/>
            <a:ext cx="8859600" cy="136332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latin typeface="Times New Roman"/>
                <a:ea typeface="ヒラギノ角ゴ Pro W3"/>
              </a:rPr>
              <a:t>Deux bases CSV :</a:t>
            </a:r>
            <a:endParaRPr b="0" lang="fr-FR" sz="2400" spc="-1" strike="noStrike">
              <a:latin typeface="Arial"/>
            </a:endParaRPr>
          </a:p>
          <a:p>
            <a:pPr marL="343080" indent="-33840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bulletins de paye (fichier léger) </a:t>
            </a:r>
            <a:endParaRPr b="0" lang="fr-FR" sz="2400" spc="-1" strike="noStrike">
              <a:latin typeface="Arial"/>
            </a:endParaRPr>
          </a:p>
          <a:p>
            <a:pPr marL="343080" indent="-33840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lignes de paye fusionnées aux bulletins de paye</a:t>
            </a:r>
            <a:endParaRPr b="0" lang="fr-FR" sz="2400" spc="-1" strike="noStrike">
              <a:latin typeface="Arial"/>
            </a:endParaRPr>
          </a:p>
        </p:txBody>
      </p:sp>
      <p:pic>
        <p:nvPicPr>
          <p:cNvPr id="568" name="Image 1" descr=""/>
          <p:cNvPicPr/>
          <p:nvPr/>
        </p:nvPicPr>
        <p:blipFill>
          <a:blip r:embed="rId1"/>
          <a:srcRect l="-95" t="47" r="29905" b="85897"/>
          <a:stretch/>
        </p:blipFill>
        <p:spPr>
          <a:xfrm>
            <a:off x="521280" y="2940480"/>
            <a:ext cx="6962040" cy="867240"/>
          </a:xfrm>
          <a:prstGeom prst="rect">
            <a:avLst/>
          </a:prstGeom>
          <a:ln>
            <a:noFill/>
          </a:ln>
        </p:spPr>
      </p:pic>
      <p:sp>
        <p:nvSpPr>
          <p:cNvPr id="569" name="CustomShape 5"/>
          <p:cNvSpPr/>
          <p:nvPr/>
        </p:nvSpPr>
        <p:spPr>
          <a:xfrm rot="21518400">
            <a:off x="5114880" y="3030840"/>
            <a:ext cx="526320" cy="352080"/>
          </a:xfrm>
          <a:prstGeom prst="ellipse">
            <a:avLst/>
          </a:prstGeom>
          <a:noFill/>
          <a:ln w="29160">
            <a:solidFill>
              <a:srgbClr val="ff0066"/>
            </a:solidFill>
            <a:round/>
          </a:ln>
        </p:spPr>
        <p:style>
          <a:lnRef idx="0"/>
          <a:fillRef idx="0"/>
          <a:effectRef idx="0"/>
          <a:fontRef idx="minor"/>
        </p:style>
      </p:sp>
      <p:sp>
        <p:nvSpPr>
          <p:cNvPr id="570" name="CustomShape 6"/>
          <p:cNvSpPr/>
          <p:nvPr/>
        </p:nvSpPr>
        <p:spPr>
          <a:xfrm>
            <a:off x="3938760" y="3837600"/>
            <a:ext cx="2515680" cy="342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Accès aux bases</a:t>
            </a:r>
            <a:endParaRPr b="0" lang="fr-FR" sz="1800" spc="-1" strike="noStrike">
              <a:latin typeface="Arial"/>
            </a:endParaRPr>
          </a:p>
        </p:txBody>
      </p:sp>
      <p:sp>
        <p:nvSpPr>
          <p:cNvPr id="571" name="Line 7"/>
          <p:cNvSpPr/>
          <p:nvPr/>
        </p:nvSpPr>
        <p:spPr>
          <a:xfrm flipH="1" flipV="1">
            <a:off x="4968000" y="3528000"/>
            <a:ext cx="1368000" cy="360000"/>
          </a:xfrm>
          <a:prstGeom prst="line">
            <a:avLst/>
          </a:prstGeom>
          <a:ln>
            <a:noFill/>
          </a:ln>
        </p:spPr>
        <p:style>
          <a:lnRef idx="0"/>
          <a:fillRef idx="0"/>
          <a:effectRef idx="0"/>
          <a:fontRef idx="minor"/>
        </p:style>
      </p:sp>
      <p:sp>
        <p:nvSpPr>
          <p:cNvPr id="572" name="CustomShape 8"/>
          <p:cNvSpPr/>
          <p:nvPr/>
        </p:nvSpPr>
        <p:spPr>
          <a:xfrm>
            <a:off x="1459800" y="6379560"/>
            <a:ext cx="5533560" cy="3747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3" name="CustomShape 9"/>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68C7966-E240-4EAC-A1F1-1360EA2EA698}"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4" name="Image 297" descr=""/>
          <p:cNvPicPr/>
          <p:nvPr/>
        </p:nvPicPr>
        <p:blipFill>
          <a:blip r:embed="rId1"/>
          <a:stretch/>
        </p:blipFill>
        <p:spPr>
          <a:xfrm>
            <a:off x="199080" y="1170720"/>
            <a:ext cx="8887680" cy="1646640"/>
          </a:xfrm>
          <a:prstGeom prst="rect">
            <a:avLst/>
          </a:prstGeom>
          <a:ln>
            <a:noFill/>
          </a:ln>
        </p:spPr>
      </p:pic>
      <p:sp>
        <p:nvSpPr>
          <p:cNvPr id="575" name="CustomShape 1"/>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76" name="CustomShape 2"/>
          <p:cNvSpPr/>
          <p:nvPr/>
        </p:nvSpPr>
        <p:spPr>
          <a:xfrm>
            <a:off x="1492200" y="3467880"/>
            <a:ext cx="6852240" cy="207540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latin typeface="Arial"/>
                <a:ea typeface="DejaVu Sans"/>
              </a:rPr>
              <a:t>Les bases CSV sont lisibles sous Excel (Windows) ou Calc (poste dédié Linux).</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Elles sont directement générées sur la clé USB3.</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Recopier les bases de données de la clé USB3 sur votre PC Windows</a:t>
            </a:r>
            <a:r>
              <a:rPr b="0" lang="fr-FR" sz="1800" spc="-1" strike="noStrike">
                <a:solidFill>
                  <a:srgbClr val="0000cc"/>
                </a:solidFill>
                <a:latin typeface="Arial"/>
                <a:ea typeface="DejaVu Sans"/>
              </a:rPr>
              <a:t>.</a:t>
            </a:r>
            <a:endParaRPr b="0" lang="fr-FR" sz="1800" spc="-1" strike="noStrike">
              <a:latin typeface="Arial"/>
            </a:endParaRPr>
          </a:p>
          <a:p>
            <a:pPr>
              <a:lnSpc>
                <a:spcPct val="100000"/>
              </a:lnSpc>
            </a:pPr>
            <a:endParaRPr b="0" lang="fr-FR" sz="1800" spc="-1" strike="noStrike">
              <a:latin typeface="Arial"/>
            </a:endParaRPr>
          </a:p>
        </p:txBody>
      </p:sp>
      <p:sp>
        <p:nvSpPr>
          <p:cNvPr id="577" name="CustomShape 3"/>
          <p:cNvSpPr/>
          <p:nvPr/>
        </p:nvSpPr>
        <p:spPr>
          <a:xfrm>
            <a:off x="1602360" y="6356520"/>
            <a:ext cx="516420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8"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75D8D1F0-DB2C-42D6-9A7D-421DD092D018}"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9" name="Image 300" descr=""/>
          <p:cNvPicPr/>
          <p:nvPr/>
        </p:nvPicPr>
        <p:blipFill>
          <a:blip r:embed="rId1"/>
          <a:srcRect l="0" t="0" r="69378" b="0"/>
          <a:stretch/>
        </p:blipFill>
        <p:spPr>
          <a:xfrm>
            <a:off x="199080" y="1124640"/>
            <a:ext cx="8688240" cy="3667680"/>
          </a:xfrm>
          <a:prstGeom prst="rect">
            <a:avLst/>
          </a:prstGeom>
          <a:ln>
            <a:noFill/>
          </a:ln>
        </p:spPr>
      </p:pic>
      <p:sp>
        <p:nvSpPr>
          <p:cNvPr id="580" name="CustomShape 1"/>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EXEMPLE DE VISUALISATION CALC sous LINUX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ou EXCEL sous WINDOWS</a:t>
            </a:r>
            <a:endParaRPr b="0" lang="fr-FR" sz="2400" spc="-1" strike="noStrike">
              <a:latin typeface="Arial"/>
            </a:endParaRPr>
          </a:p>
        </p:txBody>
      </p:sp>
      <p:sp>
        <p:nvSpPr>
          <p:cNvPr id="581" name="CustomShape 2"/>
          <p:cNvSpPr/>
          <p:nvPr/>
        </p:nvSpPr>
        <p:spPr>
          <a:xfrm>
            <a:off x="199080" y="4600440"/>
            <a:ext cx="8688240" cy="14878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Arial"/>
                <a:ea typeface="DejaVu Sans"/>
              </a:rPr>
              <a:t>Le traitement (TCD…) est réalisé sur les postes PC Windows (Excel).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82" name="CustomShape 3"/>
          <p:cNvSpPr/>
          <p:nvPr/>
        </p:nvSpPr>
        <p:spPr>
          <a:xfrm>
            <a:off x="1332000" y="6321600"/>
            <a:ext cx="6474600" cy="173880"/>
          </a:xfrm>
          <a:prstGeom prst="rect">
            <a:avLst/>
          </a:prstGeom>
          <a:noFill/>
          <a:ln>
            <a:noFill/>
          </a:ln>
        </p:spPr>
        <p:style>
          <a:lnRef idx="0"/>
          <a:fillRef idx="0"/>
          <a:effectRef idx="0"/>
          <a:fontRef idx="minor"/>
        </p:style>
      </p:sp>
      <p:sp>
        <p:nvSpPr>
          <p:cNvPr id="583" name="CustomShape 4"/>
          <p:cNvSpPr/>
          <p:nvPr/>
        </p:nvSpPr>
        <p:spPr>
          <a:xfrm>
            <a:off x="2080440" y="6356520"/>
            <a:ext cx="48877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4"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F07467CA-BBAE-4730-86F8-4CEE9F8E90CB}"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
          <p:cNvSpPr/>
          <p:nvPr/>
        </p:nvSpPr>
        <p:spPr>
          <a:xfrm>
            <a:off x="251640" y="1124640"/>
            <a:ext cx="8224200" cy="469044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Altaïr crée deux bases en au format CSV au format CSV lisible sous Excel (ou Calc) : </a:t>
            </a:r>
            <a:endParaRPr b="0" lang="fr-FR" sz="1800" spc="-1" strike="noStrike">
              <a:latin typeface="Arial"/>
            </a:endParaRPr>
          </a:p>
          <a:p>
            <a:pPr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Catégorie de ligne de paye : voir la traduction du codage dans l’Aide.</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Ces deux bases peuvent être utilisées pour des tableaux croisés dynamiques sous Excel.</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p:txBody>
      </p:sp>
      <p:sp>
        <p:nvSpPr>
          <p:cNvPr id="586" name="CustomShape 2"/>
          <p:cNvSpPr/>
          <p:nvPr/>
        </p:nvSpPr>
        <p:spPr>
          <a:xfrm>
            <a:off x="7883640" y="6321600"/>
            <a:ext cx="894600" cy="173880"/>
          </a:xfrm>
          <a:prstGeom prst="rect">
            <a:avLst/>
          </a:prstGeom>
          <a:noFill/>
          <a:ln>
            <a:noFill/>
          </a:ln>
        </p:spPr>
        <p:style>
          <a:lnRef idx="0"/>
          <a:fillRef idx="0"/>
          <a:effectRef idx="0"/>
          <a:fontRef idx="minor"/>
        </p:style>
      </p:sp>
      <p:sp>
        <p:nvSpPr>
          <p:cNvPr id="587" name="CustomShape 3"/>
          <p:cNvSpPr/>
          <p:nvPr/>
        </p:nvSpPr>
        <p:spPr>
          <a:xfrm>
            <a:off x="608760" y="3038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88" name="CustomShape 4"/>
          <p:cNvSpPr/>
          <p:nvPr/>
        </p:nvSpPr>
        <p:spPr>
          <a:xfrm>
            <a:off x="774360" y="231696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9" name="CustomShape 5"/>
          <p:cNvSpPr/>
          <p:nvPr/>
        </p:nvSpPr>
        <p:spPr>
          <a:xfrm>
            <a:off x="774360" y="340344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90" name="CustomShape 6"/>
          <p:cNvSpPr/>
          <p:nvPr/>
        </p:nvSpPr>
        <p:spPr>
          <a:xfrm>
            <a:off x="1974960" y="6391440"/>
            <a:ext cx="47779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1"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E40C37A8-83C1-4580-8BCB-91FC52BAF91D}"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251640" y="1124640"/>
            <a:ext cx="8416440" cy="522828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Standard</a:t>
            </a:r>
            <a:r>
              <a:rPr b="0" lang="fr-FR" sz="1800" spc="-1" strike="noStrike">
                <a:solidFill>
                  <a:srgbClr val="000000"/>
                </a:solid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Cumulative</a:t>
            </a:r>
            <a:r>
              <a:rPr b="0" lang="fr-FR" sz="1800" spc="-1" strike="noStrike">
                <a:solidFill>
                  <a:srgbClr val="000000"/>
                </a:solidFill>
                <a:latin typeface="Arial"/>
                <a:ea typeface="ヒラギノ角ゴ Pro W3"/>
              </a:rPr>
              <a:t> : Empile les données les unes sur les autres dans la même base CSV.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a:t>
            </a:r>
            <a:r>
              <a:rPr b="0" lang="fr-FR" sz="1800" spc="-1" strike="noStrike">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 plus </a:t>
            </a:r>
            <a:r>
              <a:rPr b="0" lang="fr-FR" sz="1800" spc="-1" strike="noStrike">
                <a:solidFill>
                  <a:srgbClr val="000000"/>
                </a:solid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latin typeface="Arial"/>
            </a:endParaRPr>
          </a:p>
          <a:p>
            <a:pPr algn="just">
              <a:lnSpc>
                <a:spcPct val="100000"/>
              </a:lnSpc>
            </a:pPr>
            <a:r>
              <a:rPr b="0" lang="fr-FR" sz="1800" spc="-1" strike="noStrike">
                <a:solidFill>
                  <a:srgbClr val="ff0000"/>
                </a:solidFill>
                <a:latin typeface="Arial"/>
                <a:ea typeface="ヒラギノ角ゴ Pro W3"/>
              </a:rPr>
              <a:t>Attention : Les modes d’exportation cumulative et distributive plus n’écrasent pas les données sur la clef USB3. Prendre soin de la confidentialité des données.</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593" name="CustomShape 2"/>
          <p:cNvSpPr/>
          <p:nvPr/>
        </p:nvSpPr>
        <p:spPr>
          <a:xfrm>
            <a:off x="7883640" y="6321600"/>
            <a:ext cx="894600" cy="173880"/>
          </a:xfrm>
          <a:prstGeom prst="rect">
            <a:avLst/>
          </a:prstGeom>
          <a:noFill/>
          <a:ln>
            <a:noFill/>
          </a:ln>
        </p:spPr>
        <p:style>
          <a:lnRef idx="0"/>
          <a:fillRef idx="0"/>
          <a:effectRef idx="0"/>
          <a:fontRef idx="minor"/>
        </p:style>
      </p:sp>
      <p:sp>
        <p:nvSpPr>
          <p:cNvPr id="594" name="CustomShape 3"/>
          <p:cNvSpPr/>
          <p:nvPr/>
        </p:nvSpPr>
        <p:spPr>
          <a:xfrm>
            <a:off x="608760" y="3038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95" name="CustomShape 4"/>
          <p:cNvSpPr/>
          <p:nvPr/>
        </p:nvSpPr>
        <p:spPr>
          <a:xfrm>
            <a:off x="369000" y="4290120"/>
            <a:ext cx="877176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 </a:t>
            </a:r>
            <a:endParaRPr b="0" lang="fr-FR" sz="1800" spc="-1" strike="noStrike">
              <a:latin typeface="Arial"/>
            </a:endParaRPr>
          </a:p>
        </p:txBody>
      </p:sp>
      <p:sp>
        <p:nvSpPr>
          <p:cNvPr id="596" name="CustomShape 5"/>
          <p:cNvSpPr/>
          <p:nvPr/>
        </p:nvSpPr>
        <p:spPr>
          <a:xfrm>
            <a:off x="1795320" y="6410160"/>
            <a:ext cx="49125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7"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FAAC5202-E459-46E9-BDC8-398EB863E150}"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599" name="CustomShape 2"/>
          <p:cNvSpPr/>
          <p:nvPr/>
        </p:nvSpPr>
        <p:spPr>
          <a:xfrm>
            <a:off x="1332000" y="6321600"/>
            <a:ext cx="6474600" cy="17388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Calibri"/>
                <a:ea typeface="ヒラギノ角ゴ Pro W3"/>
              </a:rPr>
              <a:t>Guide méthodologique  : Extraction des données  Altaï – F. Nicol et  V. Le Boudec –  7-8-9 mars 2017</a:t>
            </a:r>
            <a:endParaRPr b="0" lang="fr-FR" sz="800" spc="-1" strike="noStrike">
              <a:latin typeface="Arial"/>
            </a:endParaRPr>
          </a:p>
        </p:txBody>
      </p:sp>
      <p:sp>
        <p:nvSpPr>
          <p:cNvPr id="600" name="CustomShape 3"/>
          <p:cNvSpPr/>
          <p:nvPr/>
        </p:nvSpPr>
        <p:spPr>
          <a:xfrm>
            <a:off x="7883640" y="6321600"/>
            <a:ext cx="894600" cy="173880"/>
          </a:xfrm>
          <a:prstGeom prst="rect">
            <a:avLst/>
          </a:prstGeom>
          <a:noFill/>
          <a:ln>
            <a:noFill/>
          </a:ln>
        </p:spPr>
        <p:style>
          <a:lnRef idx="0"/>
          <a:fillRef idx="0"/>
          <a:effectRef idx="0"/>
          <a:fontRef idx="minor"/>
        </p:style>
      </p:sp>
      <p:sp>
        <p:nvSpPr>
          <p:cNvPr id="601" name="CustomShape 4"/>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02" name="CustomShape 5"/>
          <p:cNvSpPr/>
          <p:nvPr/>
        </p:nvSpPr>
        <p:spPr>
          <a:xfrm>
            <a:off x="1332000" y="6410160"/>
            <a:ext cx="53323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3"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5003CB3-44AF-4071-9762-0D80E43C2318}"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04" name="CustomShape 7"/>
          <p:cNvSpPr/>
          <p:nvPr/>
        </p:nvSpPr>
        <p:spPr>
          <a:xfrm>
            <a:off x="131400" y="855360"/>
            <a:ext cx="8970840" cy="361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l’extraction des bulletins de paye.</a:t>
            </a:r>
            <a:endParaRPr b="0" lang="fr-FR" sz="1800" spc="-1" strike="noStrike">
              <a:latin typeface="Arial"/>
            </a:endParaRPr>
          </a:p>
        </p:txBody>
      </p:sp>
      <p:sp>
        <p:nvSpPr>
          <p:cNvPr id="605" name="CustomShape 8"/>
          <p:cNvSpPr/>
          <p:nvPr/>
        </p:nvSpPr>
        <p:spPr>
          <a:xfrm>
            <a:off x="144000" y="1252440"/>
            <a:ext cx="4659840" cy="4475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Cliquer sur Editer puis « Extraire des bulletins » (ou touches Ctrl + P)</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Trois lignes à disposition pour rentrer le matricules de l’agent, suivi du mois du bulletin et de l’année. Exemple :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i="1" lang="fr-FR" sz="1600" spc="-1" strike="noStrike">
                <a:solidFill>
                  <a:srgbClr val="000000"/>
                </a:solidFill>
                <a:latin typeface="Calibri"/>
                <a:ea typeface="DejaVu Sans"/>
              </a:rPr>
              <a:t>« Bulletin d’août 2012 pour l’agent 651 H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Possibilité d’intervalles pour les mois et les années avec des points de suspension :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H-8…12-2008…2012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Il est aussi possible de combiner des</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Matricules avec des virgules et d’écrire 15</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au lieu de 2015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1010,1011,1012-1-15</a:t>
            </a:r>
            <a:endParaRPr b="0" lang="fr-FR" sz="1600" spc="-1" strike="noStrike">
              <a:latin typeface="Arial"/>
            </a:endParaRPr>
          </a:p>
          <a:p>
            <a:pPr algn="just">
              <a:lnSpc>
                <a:spcPct val="100000"/>
              </a:lnSpc>
            </a:pPr>
            <a:r>
              <a:rPr b="0" i="1" lang="fr-FR" sz="1600" spc="-1" strike="noStrike">
                <a:solidFill>
                  <a:srgbClr val="000000"/>
                </a:solidFill>
                <a:latin typeface="Arial"/>
                <a:ea typeface="DejaVu Sans"/>
              </a:rPr>
              <a:t>« Bulletins de janvier 2015 pour les agents 1010, 1011 et 1012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400" spc="-1" strike="noStrike">
                <a:solidFill>
                  <a:srgbClr val="0000cc"/>
                </a:solidFill>
                <a:latin typeface="Calibri"/>
                <a:ea typeface="DejaVu Sans"/>
              </a:rPr>
              <a:t>En survolant les libellés Matricules, une bulle de mode d’emploi apparaît.</a:t>
            </a:r>
            <a:endParaRPr b="0" lang="fr-FR" sz="1400" spc="-1" strike="noStrike">
              <a:latin typeface="Arial"/>
            </a:endParaRPr>
          </a:p>
          <a:p>
            <a:pPr algn="just">
              <a:lnSpc>
                <a:spcPct val="100000"/>
              </a:lnSpc>
            </a:pPr>
            <a:endParaRPr b="0" lang="fr-FR" sz="1400" spc="-1" strike="noStrike">
              <a:latin typeface="Arial"/>
            </a:endParaRPr>
          </a:p>
        </p:txBody>
      </p:sp>
      <p:pic>
        <p:nvPicPr>
          <p:cNvPr id="606" name="" descr=""/>
          <p:cNvPicPr/>
          <p:nvPr/>
        </p:nvPicPr>
        <p:blipFill>
          <a:blip r:embed="rId1"/>
          <a:srcRect l="57445" t="42550" r="0" b="1339"/>
          <a:stretch/>
        </p:blipFill>
        <p:spPr>
          <a:xfrm>
            <a:off x="5256000" y="2016360"/>
            <a:ext cx="3886560" cy="302220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457200" y="274680"/>
            <a:ext cx="8224920" cy="113832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latin typeface="Calibri"/>
                <a:ea typeface="DejaVu Sans"/>
              </a:rPr>
              <a:t>.</a:t>
            </a:r>
            <a:endParaRPr b="0" lang="fr-FR" sz="4400" spc="-1" strike="noStrike">
              <a:latin typeface="Arial"/>
            </a:endParaRPr>
          </a:p>
        </p:txBody>
      </p:sp>
      <p:sp>
        <p:nvSpPr>
          <p:cNvPr id="186" name="CustomShape 2"/>
          <p:cNvSpPr/>
          <p:nvPr/>
        </p:nvSpPr>
        <p:spPr>
          <a:xfrm>
            <a:off x="457200" y="1661040"/>
            <a:ext cx="4628160" cy="4475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Un écran noir peut très occasionnellement apparaître à la connexion.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Se déconnecter alors en appuyant simultanément sur les touches </a:t>
            </a:r>
            <a:r>
              <a:rPr b="1" lang="fr-FR" sz="1800" spc="-1" strike="noStrike">
                <a:solidFill>
                  <a:srgbClr val="000000"/>
                </a:solidFill>
                <a:latin typeface="Calibri"/>
                <a:ea typeface="DejaVu Sans"/>
              </a:rPr>
              <a:t>Ctrl + Alt + Suppr.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Calibri"/>
                <a:ea typeface="DejaVu Sans"/>
              </a:rPr>
              <a:t>Puis cliquer sur Logout </a:t>
            </a:r>
            <a:r>
              <a:rPr b="0" lang="fr-FR" sz="1800" spc="-1" strike="noStrike">
                <a:solidFill>
                  <a:srgbClr val="000000"/>
                </a:solidFill>
                <a:latin typeface="Calibri"/>
                <a:ea typeface="DejaVu Sans"/>
              </a:rPr>
              <a:t>comme ci-contre.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L’écran de connexion réapparaît.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La deuxième connexion fonctionne toujours.</a:t>
            </a:r>
            <a:endParaRPr b="0" lang="fr-FR" sz="1800" spc="-1" strike="noStrike">
              <a:latin typeface="Arial"/>
            </a:endParaRPr>
          </a:p>
        </p:txBody>
      </p:sp>
      <p:pic>
        <p:nvPicPr>
          <p:cNvPr id="187" name="Image 3" descr=""/>
          <p:cNvPicPr/>
          <p:nvPr/>
        </p:nvPicPr>
        <p:blipFill>
          <a:blip r:embed="rId1"/>
          <a:srcRect l="34382" t="26335" r="33900" b="30385"/>
          <a:stretch/>
        </p:blipFill>
        <p:spPr>
          <a:xfrm>
            <a:off x="6067800" y="1416600"/>
            <a:ext cx="2697480" cy="2213640"/>
          </a:xfrm>
          <a:prstGeom prst="rect">
            <a:avLst/>
          </a:prstGeom>
          <a:ln>
            <a:noFill/>
          </a:ln>
        </p:spPr>
      </p:pic>
      <p:pic>
        <p:nvPicPr>
          <p:cNvPr id="188" name="Image 4" descr=""/>
          <p:cNvPicPr/>
          <p:nvPr/>
        </p:nvPicPr>
        <p:blipFill>
          <a:blip r:embed="rId2"/>
          <a:srcRect l="22248" t="12661" r="21602" b="19313"/>
          <a:stretch/>
        </p:blipFill>
        <p:spPr>
          <a:xfrm>
            <a:off x="5285160" y="4063680"/>
            <a:ext cx="3753360" cy="2556360"/>
          </a:xfrm>
          <a:prstGeom prst="rect">
            <a:avLst/>
          </a:prstGeom>
          <a:ln>
            <a:noFill/>
          </a:ln>
        </p:spPr>
      </p:pic>
      <p:sp>
        <p:nvSpPr>
          <p:cNvPr id="189" name="CustomShape 3"/>
          <p:cNvSpPr/>
          <p:nvPr/>
        </p:nvSpPr>
        <p:spPr>
          <a:xfrm>
            <a:off x="42480" y="34056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En CAS DE PROBLème de CONNEXION AU BUREAU </a:t>
            </a:r>
            <a:endParaRPr b="0" lang="fr-FR" sz="2400" spc="-1" strike="noStrike">
              <a:latin typeface="Arial"/>
            </a:endParaRPr>
          </a:p>
          <a:p>
            <a:pPr algn="ctr">
              <a:lnSpc>
                <a:spcPct val="100000"/>
              </a:lnSpc>
            </a:pPr>
            <a:endParaRPr b="0" lang="fr-FR" sz="2400" spc="-1" strike="noStrike">
              <a:latin typeface="Arial"/>
            </a:endParaRPr>
          </a:p>
        </p:txBody>
      </p:sp>
      <p:sp>
        <p:nvSpPr>
          <p:cNvPr id="190" name="CustomShape 4"/>
          <p:cNvSpPr/>
          <p:nvPr/>
        </p:nvSpPr>
        <p:spPr>
          <a:xfrm>
            <a:off x="275400" y="638460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1866600" y="6381720"/>
            <a:ext cx="478980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8"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EFA08A8E-75D2-44E2-8487-5E03C2C9CA2A}"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09" name="" descr=""/>
          <p:cNvPicPr/>
          <p:nvPr/>
        </p:nvPicPr>
        <p:blipFill>
          <a:blip r:embed="rId1"/>
          <a:srcRect l="58230" t="44022" r="792" b="1199"/>
          <a:stretch/>
        </p:blipFill>
        <p:spPr>
          <a:xfrm>
            <a:off x="1296000" y="1440000"/>
            <a:ext cx="3742200" cy="2950200"/>
          </a:xfrm>
          <a:prstGeom prst="rect">
            <a:avLst/>
          </a:prstGeom>
          <a:ln>
            <a:noFill/>
          </a:ln>
        </p:spPr>
      </p:pic>
      <p:sp>
        <p:nvSpPr>
          <p:cNvPr id="610" name="CustomShape 3"/>
          <p:cNvSpPr/>
          <p:nvPr/>
        </p:nvSpPr>
        <p:spPr>
          <a:xfrm flipH="1" flipV="1">
            <a:off x="4875840" y="1960920"/>
            <a:ext cx="1185840" cy="5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1" name="CustomShape 4"/>
          <p:cNvSpPr/>
          <p:nvPr/>
        </p:nvSpPr>
        <p:spPr>
          <a:xfrm flipH="1" flipV="1">
            <a:off x="4462560" y="3742560"/>
            <a:ext cx="1798560" cy="5025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2" name="CustomShape 5"/>
          <p:cNvSpPr/>
          <p:nvPr/>
        </p:nvSpPr>
        <p:spPr>
          <a:xfrm flipH="1">
            <a:off x="4303440" y="2628000"/>
            <a:ext cx="1813680" cy="9345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3" name="CustomShape 6"/>
          <p:cNvSpPr/>
          <p:nvPr/>
        </p:nvSpPr>
        <p:spPr>
          <a:xfrm>
            <a:off x="6310440" y="1818720"/>
            <a:ext cx="199764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Effacer</a:t>
            </a:r>
            <a:endParaRPr b="0" lang="fr-FR" sz="1800" spc="-1" strike="noStrike">
              <a:latin typeface="Arial"/>
            </a:endParaRPr>
          </a:p>
        </p:txBody>
      </p:sp>
      <p:sp>
        <p:nvSpPr>
          <p:cNvPr id="614" name="CustomShape 7"/>
          <p:cNvSpPr/>
          <p:nvPr/>
        </p:nvSpPr>
        <p:spPr>
          <a:xfrm>
            <a:off x="1321920" y="1752480"/>
            <a:ext cx="2937960" cy="635040"/>
          </a:xfrm>
          <a:prstGeom prst="rect">
            <a:avLst/>
          </a:prstGeom>
          <a:noFill/>
          <a:ln>
            <a:noFill/>
          </a:ln>
        </p:spPr>
        <p:style>
          <a:lnRef idx="0"/>
          <a:fillRef idx="0"/>
          <a:effectRef idx="0"/>
          <a:fontRef idx="minor"/>
        </p:style>
      </p:sp>
      <p:sp>
        <p:nvSpPr>
          <p:cNvPr id="615" name="CustomShape 8"/>
          <p:cNvSpPr/>
          <p:nvPr/>
        </p:nvSpPr>
        <p:spPr>
          <a:xfrm>
            <a:off x="6310440" y="2304000"/>
            <a:ext cx="1882440" cy="1184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Sélectionner le répertoire d’exportation des bulletins</a:t>
            </a:r>
            <a:endParaRPr b="0" lang="fr-FR" sz="1800" spc="-1" strike="noStrike">
              <a:latin typeface="Arial"/>
            </a:endParaRPr>
          </a:p>
        </p:txBody>
      </p:sp>
      <p:sp>
        <p:nvSpPr>
          <p:cNvPr id="616" name="CustomShape 9"/>
          <p:cNvSpPr/>
          <p:nvPr/>
        </p:nvSpPr>
        <p:spPr>
          <a:xfrm>
            <a:off x="6310440" y="3778920"/>
            <a:ext cx="1882440" cy="1732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Ouvrir le répertoire d’exportation des bulletins (diapo suivante)</a:t>
            </a:r>
            <a:endParaRPr b="0" lang="fr-FR" sz="1800" spc="-1" strike="noStrike">
              <a:latin typeface="Arial"/>
            </a:endParaRPr>
          </a:p>
        </p:txBody>
      </p:sp>
      <p:sp>
        <p:nvSpPr>
          <p:cNvPr id="617" name="CustomShape 10"/>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18" name="CustomShape 11"/>
          <p:cNvSpPr/>
          <p:nvPr/>
        </p:nvSpPr>
        <p:spPr>
          <a:xfrm flipV="1">
            <a:off x="4787640" y="2720160"/>
            <a:ext cx="360" cy="6872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9" name="CustomShape 12"/>
          <p:cNvSpPr/>
          <p:nvPr/>
        </p:nvSpPr>
        <p:spPr>
          <a:xfrm>
            <a:off x="3312000" y="4786920"/>
            <a:ext cx="2878560" cy="395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Ajouter une ligne de saisie</a:t>
            </a:r>
            <a:endParaRPr b="0" lang="fr-FR" sz="1800" spc="-1" strike="noStrike">
              <a:latin typeface="Arial"/>
            </a:endParaRPr>
          </a:p>
        </p:txBody>
      </p:sp>
      <p:sp>
        <p:nvSpPr>
          <p:cNvPr id="620" name="CustomShape 13"/>
          <p:cNvSpPr/>
          <p:nvPr/>
        </p:nvSpPr>
        <p:spPr>
          <a:xfrm>
            <a:off x="910440" y="5362920"/>
            <a:ext cx="6936120" cy="6116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508f"/>
                </a:solidFill>
                <a:latin typeface="Calibri"/>
                <a:ea typeface="DejaVu Sans"/>
              </a:rPr>
              <a:t>Cocher la case </a:t>
            </a:r>
            <a:r>
              <a:rPr b="1" lang="fr-FR" sz="1600" spc="-1" strike="noStrike">
                <a:solidFill>
                  <a:srgbClr val="00508f"/>
                </a:solidFill>
                <a:latin typeface="Calibri"/>
                <a:ea typeface="DejaVu Sans"/>
              </a:rPr>
              <a:t>Bulletins séparés</a:t>
            </a:r>
            <a:r>
              <a:rPr b="0" lang="fr-FR" sz="1600" spc="-1" strike="noStrike">
                <a:solidFill>
                  <a:srgbClr val="00508f"/>
                </a:solidFill>
                <a:latin typeface="Calibri"/>
                <a:ea typeface="DejaVu Sans"/>
              </a:rPr>
              <a:t> pour générer un fichier par agent. Décocher pour un fichier Table.csv regroupant l’ensemble des payes des agents du dialogue.</a:t>
            </a:r>
            <a:endParaRPr b="0" lang="fr-FR" sz="16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6125760" y="1473840"/>
            <a:ext cx="2588760" cy="3378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Les bulletins de paye sont au format XML.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Les bases CSV sont dans le sous-répertoire Bulletins/Bases</a:t>
            </a:r>
            <a:endParaRPr b="0" lang="fr-FR" sz="1800" spc="-1" strike="noStrike">
              <a:latin typeface="Arial"/>
            </a:endParaRPr>
          </a:p>
        </p:txBody>
      </p:sp>
      <p:sp>
        <p:nvSpPr>
          <p:cNvPr id="622" name="CustomShape 2"/>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bulletins extraits</a:t>
            </a:r>
            <a:endParaRPr b="0" lang="fr-FR" sz="2400" spc="-1" strike="noStrike">
              <a:latin typeface="Arial"/>
            </a:endParaRPr>
          </a:p>
        </p:txBody>
      </p:sp>
      <p:pic>
        <p:nvPicPr>
          <p:cNvPr id="623" name="" descr=""/>
          <p:cNvPicPr/>
          <p:nvPr/>
        </p:nvPicPr>
        <p:blipFill>
          <a:blip r:embed="rId1"/>
          <a:srcRect l="19337" t="7600" r="38713" b="60869"/>
          <a:stretch/>
        </p:blipFill>
        <p:spPr>
          <a:xfrm>
            <a:off x="1656360" y="1296360"/>
            <a:ext cx="3310200" cy="215820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170640" y="1052640"/>
            <a:ext cx="8652600" cy="1996920"/>
          </a:xfrm>
          <a:prstGeom prst="rect">
            <a:avLst/>
          </a:prstGeom>
          <a:noFill/>
          <a:ln>
            <a:noFill/>
          </a:ln>
        </p:spPr>
        <p:style>
          <a:lnRef idx="0"/>
          <a:fillRef idx="0"/>
          <a:effectRef idx="0"/>
          <a:fontRef idx="minor"/>
        </p:style>
      </p:sp>
      <p:sp>
        <p:nvSpPr>
          <p:cNvPr id="625" name="CustomShape 2"/>
          <p:cNvSpPr/>
          <p:nvPr/>
        </p:nvSpPr>
        <p:spPr>
          <a:xfrm>
            <a:off x="170640" y="1120680"/>
            <a:ext cx="8887680" cy="4171680"/>
          </a:xfrm>
          <a:prstGeom prst="rect">
            <a:avLst/>
          </a:prstGeom>
          <a:noFill/>
          <a:ln>
            <a:noFill/>
          </a:ln>
        </p:spPr>
        <p:style>
          <a:lnRef idx="0"/>
          <a:fillRef idx="0"/>
          <a:effectRef idx="0"/>
          <a:fontRef idx="minor"/>
        </p:style>
      </p:sp>
      <p:sp>
        <p:nvSpPr>
          <p:cNvPr id="626" name="CustomShape 3"/>
          <p:cNvSpPr/>
          <p:nvPr/>
        </p:nvSpPr>
        <p:spPr>
          <a:xfrm>
            <a:off x="1332000" y="6321600"/>
            <a:ext cx="6474600" cy="173880"/>
          </a:xfrm>
          <a:prstGeom prst="rect">
            <a:avLst/>
          </a:prstGeom>
          <a:noFill/>
          <a:ln>
            <a:noFill/>
          </a:ln>
        </p:spPr>
        <p:style>
          <a:lnRef idx="0"/>
          <a:fillRef idx="0"/>
          <a:effectRef idx="0"/>
          <a:fontRef idx="minor"/>
        </p:style>
      </p:sp>
      <p:sp>
        <p:nvSpPr>
          <p:cNvPr id="627" name="CustomShape 4"/>
          <p:cNvSpPr/>
          <p:nvPr/>
        </p:nvSpPr>
        <p:spPr>
          <a:xfrm>
            <a:off x="7883640" y="6321600"/>
            <a:ext cx="894600" cy="173880"/>
          </a:xfrm>
          <a:prstGeom prst="rect">
            <a:avLst/>
          </a:prstGeom>
          <a:noFill/>
          <a:ln>
            <a:noFill/>
          </a:ln>
        </p:spPr>
        <p:style>
          <a:lnRef idx="0"/>
          <a:fillRef idx="0"/>
          <a:effectRef idx="0"/>
          <a:fontRef idx="minor"/>
        </p:style>
      </p:sp>
      <p:sp>
        <p:nvSpPr>
          <p:cNvPr id="628" name="CustomShape 5"/>
          <p:cNvSpPr/>
          <p:nvPr/>
        </p:nvSpPr>
        <p:spPr>
          <a:xfrm>
            <a:off x="170640" y="353160"/>
            <a:ext cx="8652600" cy="637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29" name="CustomShape 6"/>
          <p:cNvSpPr/>
          <p:nvPr/>
        </p:nvSpPr>
        <p:spPr>
          <a:xfrm>
            <a:off x="125640" y="1229040"/>
            <a:ext cx="8652600" cy="52707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latin typeface="Arial"/>
                <a:ea typeface="ヒラギノ角ゴ Pro W3"/>
              </a:rPr>
              <a:t>.arch</a:t>
            </a:r>
            <a:r>
              <a:rPr b="0" lang="fr-FR" sz="2000" spc="-1" strike="noStrike">
                <a:solidFill>
                  <a:srgbClr val="44546a"/>
                </a:solidFill>
                <a:latin typeface="Arial"/>
                <a:ea typeface="ヒラギノ角ゴ Pro W3"/>
              </a:rPr>
              <a:t> permettant de restituer toutes les données, les projets </a:t>
            </a:r>
            <a:r>
              <a:rPr b="1" lang="fr-FR" sz="2000" spc="-1" strike="noStrike">
                <a:solidFill>
                  <a:srgbClr val="44546a"/>
                </a:solidFill>
                <a:latin typeface="Arial"/>
                <a:ea typeface="ヒラギノ角ゴ Pro W3"/>
              </a:rPr>
              <a:t>.alt</a:t>
            </a:r>
            <a:r>
              <a:rPr b="0" lang="fr-FR" sz="2000" spc="-1" strike="noStrike">
                <a:solidFill>
                  <a:srgbClr val="44546a"/>
                </a:solidFill>
                <a:latin typeface="Arial"/>
                <a:ea typeface="ヒラギノ角ゴ Pro W3"/>
              </a:rPr>
              <a:t> et les rapports d’analyse.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Mode opératoire pour l’archivage et la restauration les données :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Dialogue des paramètres </a:t>
            </a:r>
            <a:r>
              <a:rPr b="0" lang="fr-FR" sz="2000" spc="-1" strike="noStrike">
                <a:solidFill>
                  <a:srgbClr val="44546a"/>
                </a:solidFill>
                <a:latin typeface="Arial"/>
                <a:ea typeface="ヒラギノ角ゴ Pro W3"/>
              </a:rPr>
              <a:t>	</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Cocher la case Données tableur (=bases CSV) ou la case Bases XML (=bases de paye), ou la case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Tout, selon l’étendue de l’archivage souhaité et cliquer sur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Accepter</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Puis Fichier &gt; Archiver ou icône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p:txBody>
      </p:sp>
      <p:sp>
        <p:nvSpPr>
          <p:cNvPr id="630"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450E509C-F698-4E5F-A20B-45B399F901C9}"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31" name="Image 8" descr=""/>
          <p:cNvPicPr/>
          <p:nvPr/>
        </p:nvPicPr>
        <p:blipFill>
          <a:blip r:embed="rId1"/>
          <a:stretch/>
        </p:blipFill>
        <p:spPr>
          <a:xfrm>
            <a:off x="356400" y="2479680"/>
            <a:ext cx="8118720" cy="1135440"/>
          </a:xfrm>
          <a:prstGeom prst="rect">
            <a:avLst/>
          </a:prstGeom>
          <a:ln>
            <a:noFill/>
          </a:ln>
        </p:spPr>
      </p:pic>
      <p:sp>
        <p:nvSpPr>
          <p:cNvPr id="632" name="CustomShape 8"/>
          <p:cNvSpPr/>
          <p:nvPr/>
        </p:nvSpPr>
        <p:spPr>
          <a:xfrm>
            <a:off x="676080" y="4691160"/>
            <a:ext cx="231480" cy="107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3" name="Image 19" descr=""/>
          <p:cNvPicPr/>
          <p:nvPr/>
        </p:nvPicPr>
        <p:blipFill>
          <a:blip r:embed="rId2"/>
          <a:srcRect l="17383" t="36993" r="77465" b="22753"/>
          <a:stretch/>
        </p:blipFill>
        <p:spPr>
          <a:xfrm>
            <a:off x="4803840" y="5832360"/>
            <a:ext cx="410400" cy="453600"/>
          </a:xfrm>
          <a:prstGeom prst="rect">
            <a:avLst/>
          </a:prstGeom>
          <a:ln>
            <a:noFill/>
          </a:ln>
        </p:spPr>
      </p:pic>
      <p:sp>
        <p:nvSpPr>
          <p:cNvPr id="634" name="CustomShape 9"/>
          <p:cNvSpPr/>
          <p:nvPr/>
        </p:nvSpPr>
        <p:spPr>
          <a:xfrm>
            <a:off x="676080" y="6279840"/>
            <a:ext cx="231480" cy="107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5" name="Image 8" descr=""/>
          <p:cNvPicPr/>
          <p:nvPr/>
        </p:nvPicPr>
        <p:blipFill>
          <a:blip r:embed="rId3"/>
          <a:srcRect l="81984" t="41368" r="12788" b="27566"/>
          <a:stretch/>
        </p:blipFill>
        <p:spPr>
          <a:xfrm>
            <a:off x="4034160" y="4394520"/>
            <a:ext cx="416160" cy="349200"/>
          </a:xfrm>
          <a:prstGeom prst="rect">
            <a:avLst/>
          </a:prstGeom>
          <a:ln>
            <a:noFill/>
          </a:ln>
        </p:spPr>
      </p:pic>
      <p:sp>
        <p:nvSpPr>
          <p:cNvPr id="636" name="CustomShape 10"/>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CustomShape 1"/>
          <p:cNvSpPr/>
          <p:nvPr/>
        </p:nvSpPr>
        <p:spPr>
          <a:xfrm>
            <a:off x="1114920" y="6449040"/>
            <a:ext cx="562500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38"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1EBA159-DB5B-4563-9153-BA519F10EAA6}"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39" name="Image 3" descr=""/>
          <p:cNvPicPr/>
          <p:nvPr/>
        </p:nvPicPr>
        <p:blipFill>
          <a:blip r:embed="rId1"/>
          <a:stretch/>
        </p:blipFill>
        <p:spPr>
          <a:xfrm>
            <a:off x="1114920" y="43560"/>
            <a:ext cx="6910560" cy="649152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CustomShape 1"/>
          <p:cNvSpPr/>
          <p:nvPr/>
        </p:nvSpPr>
        <p:spPr>
          <a:xfrm>
            <a:off x="170640" y="1052640"/>
            <a:ext cx="8652600" cy="1996920"/>
          </a:xfrm>
          <a:prstGeom prst="rect">
            <a:avLst/>
          </a:prstGeom>
          <a:noFill/>
          <a:ln>
            <a:noFill/>
          </a:ln>
        </p:spPr>
        <p:style>
          <a:lnRef idx="0"/>
          <a:fillRef idx="0"/>
          <a:effectRef idx="0"/>
          <a:fontRef idx="minor"/>
        </p:style>
      </p:sp>
      <p:sp>
        <p:nvSpPr>
          <p:cNvPr id="641" name="CustomShape 2"/>
          <p:cNvSpPr/>
          <p:nvPr/>
        </p:nvSpPr>
        <p:spPr>
          <a:xfrm>
            <a:off x="170640" y="1120680"/>
            <a:ext cx="8887680" cy="4171680"/>
          </a:xfrm>
          <a:prstGeom prst="rect">
            <a:avLst/>
          </a:prstGeom>
          <a:noFill/>
          <a:ln>
            <a:noFill/>
          </a:ln>
        </p:spPr>
        <p:style>
          <a:lnRef idx="0"/>
          <a:fillRef idx="0"/>
          <a:effectRef idx="0"/>
          <a:fontRef idx="minor"/>
        </p:style>
      </p:sp>
      <p:sp>
        <p:nvSpPr>
          <p:cNvPr id="642" name="CustomShape 3"/>
          <p:cNvSpPr/>
          <p:nvPr/>
        </p:nvSpPr>
        <p:spPr>
          <a:xfrm>
            <a:off x="1332000" y="6321600"/>
            <a:ext cx="6474600" cy="173880"/>
          </a:xfrm>
          <a:prstGeom prst="rect">
            <a:avLst/>
          </a:prstGeom>
          <a:noFill/>
          <a:ln>
            <a:noFill/>
          </a:ln>
        </p:spPr>
        <p:style>
          <a:lnRef idx="0"/>
          <a:fillRef idx="0"/>
          <a:effectRef idx="0"/>
          <a:fontRef idx="minor"/>
        </p:style>
      </p:sp>
      <p:sp>
        <p:nvSpPr>
          <p:cNvPr id="643" name="CustomShape 4"/>
          <p:cNvSpPr/>
          <p:nvPr/>
        </p:nvSpPr>
        <p:spPr>
          <a:xfrm>
            <a:off x="7883640" y="6321600"/>
            <a:ext cx="894600" cy="173880"/>
          </a:xfrm>
          <a:prstGeom prst="rect">
            <a:avLst/>
          </a:prstGeom>
          <a:noFill/>
          <a:ln>
            <a:noFill/>
          </a:ln>
        </p:spPr>
        <p:style>
          <a:lnRef idx="0"/>
          <a:fillRef idx="0"/>
          <a:effectRef idx="0"/>
          <a:fontRef idx="minor"/>
        </p:style>
      </p:sp>
      <p:sp>
        <p:nvSpPr>
          <p:cNvPr id="644" name="CustomShape 5"/>
          <p:cNvSpPr/>
          <p:nvPr/>
        </p:nvSpPr>
        <p:spPr>
          <a:xfrm>
            <a:off x="170640" y="353160"/>
            <a:ext cx="8652600" cy="637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Désarchiver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45" name="CustomShape 6"/>
          <p:cNvSpPr/>
          <p:nvPr/>
        </p:nvSpPr>
        <p:spPr>
          <a:xfrm>
            <a:off x="243000" y="994680"/>
            <a:ext cx="8652600" cy="588060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cc"/>
                </a:solidFill>
                <a:latin typeface="Arial"/>
                <a:ea typeface="ヒラギノ角ゴ Pro W3"/>
              </a:rPr>
              <a:t>Restaurer les données XHL archivées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0" lang="fr-FR" sz="2000" spc="-1" strike="noStrike">
                <a:solidFill>
                  <a:srgbClr val="44546a"/>
                </a:solidFill>
                <a:latin typeface="Arial"/>
                <a:ea typeface="ヒラギノ角ゴ Pro W3"/>
              </a:rPr>
              <a:t>Ouvrir le dialogue de configuration, dans l’encadré Archivage cliquer dans l’encadré </a:t>
            </a:r>
            <a:r>
              <a:rPr b="1" lang="fr-FR" sz="2000" spc="-1" strike="noStrike">
                <a:solidFill>
                  <a:srgbClr val="44546a"/>
                </a:solidFill>
                <a:latin typeface="Arial"/>
                <a:ea typeface="ヒラギノ角ゴ Pro W3"/>
              </a:rPr>
              <a:t>Archivage et Restauration</a:t>
            </a:r>
            <a:r>
              <a:rPr b="0" lang="fr-FR" sz="2000" spc="-1" strike="noStrike">
                <a:solidFill>
                  <a:srgbClr val="44546a"/>
                </a:solidFill>
                <a:latin typeface="Arial"/>
                <a:ea typeface="ヒラギノ角ゴ Pro W3"/>
              </a:rPr>
              <a:t> la case qui correspond à l’étendue du désarchivage souhaité (Données CSV ou Bases XML, ou bien Tout)</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1" lang="fr-FR" sz="2000" spc="-1" strike="noStrike">
                <a:solidFill>
                  <a:srgbClr val="000000"/>
                </a:solidFill>
                <a:latin typeface="Arial"/>
                <a:ea typeface="ヒラギノ角ゴ Pro W3"/>
              </a:rPr>
              <a:t>Fichier</a:t>
            </a:r>
            <a:r>
              <a:rPr b="1" lang="fr-FR" sz="2000" spc="-1" strike="noStrike">
                <a:solidFill>
                  <a:srgbClr val="44546a"/>
                </a:solidFill>
                <a:latin typeface="Arial"/>
                <a:ea typeface="ヒラギノ角ゴ Pro W3"/>
              </a:rPr>
              <a:t> &gt; Désarchiver ou icône correspondante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Décompression sur la clef USB3 dédiée.</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Les rapports, leurs données auxiliaires et le projet sont toujours désarchivés.</a:t>
            </a:r>
            <a:endParaRPr b="0" lang="fr-FR" sz="2000" spc="-1" strike="noStrike">
              <a:latin typeface="Arial"/>
            </a:endParaRPr>
          </a:p>
          <a:p>
            <a:pPr algn="just">
              <a:lnSpc>
                <a:spcPct val="100000"/>
              </a:lnSpc>
            </a:pPr>
            <a:endParaRPr b="0" lang="fr-FR" sz="2000" spc="-1" strike="noStrike">
              <a:latin typeface="Arial"/>
            </a:endParaRPr>
          </a:p>
        </p:txBody>
      </p:sp>
      <p:sp>
        <p:nvSpPr>
          <p:cNvPr id="646" name="CustomShape 7"/>
          <p:cNvSpPr/>
          <p:nvPr/>
        </p:nvSpPr>
        <p:spPr>
          <a:xfrm>
            <a:off x="1652760" y="6427800"/>
            <a:ext cx="55029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47" name="CustomShape 8"/>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0CB6A585-8EDD-4254-808B-7367EAE7A53E}"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48" name="CustomShape 9"/>
          <p:cNvSpPr/>
          <p:nvPr/>
        </p:nvSpPr>
        <p:spPr>
          <a:xfrm>
            <a:off x="442080" y="200844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9" name="CustomShape 10"/>
          <p:cNvSpPr/>
          <p:nvPr/>
        </p:nvSpPr>
        <p:spPr>
          <a:xfrm>
            <a:off x="442080" y="351072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50" name="Image 9" descr=""/>
          <p:cNvPicPr/>
          <p:nvPr/>
        </p:nvPicPr>
        <p:blipFill>
          <a:blip r:embed="rId1"/>
          <a:stretch/>
        </p:blipFill>
        <p:spPr>
          <a:xfrm>
            <a:off x="546840" y="3944880"/>
            <a:ext cx="8044920" cy="1193040"/>
          </a:xfrm>
          <a:prstGeom prst="rect">
            <a:avLst/>
          </a:prstGeom>
          <a:ln>
            <a:noFill/>
          </a:ln>
        </p:spPr>
      </p:pic>
      <p:sp>
        <p:nvSpPr>
          <p:cNvPr id="651"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52" name="CustomShape 12"/>
          <p:cNvSpPr/>
          <p:nvPr/>
        </p:nvSpPr>
        <p:spPr>
          <a:xfrm flipH="1">
            <a:off x="2608200" y="3793680"/>
            <a:ext cx="360" cy="67788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CustomShape 1"/>
          <p:cNvSpPr/>
          <p:nvPr/>
        </p:nvSpPr>
        <p:spPr>
          <a:xfrm>
            <a:off x="251640" y="1124640"/>
            <a:ext cx="8803080" cy="191124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ヒラギノ角ゴ Pro W3"/>
              </a:rPr>
              <a:t>Exporter les bases au format CSV et les rapports d’analyse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Options </a:t>
            </a:r>
            <a:r>
              <a:rPr b="0" lang="fr-FR" sz="1800" spc="-1" strike="noStrike">
                <a:solidFill>
                  <a:srgbClr val="000000"/>
                </a:solidFill>
                <a:latin typeface="Arial"/>
                <a:ea typeface="ヒラギノ角ゴ Pro W3"/>
              </a:rPr>
              <a:t>pour ouvrir le dialogue des paramètres</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Format</a:t>
            </a:r>
            <a:r>
              <a:rPr b="0" lang="fr-FR" sz="1800" spc="-1" strike="noStrike">
                <a:solidFill>
                  <a:srgbClr val="000000"/>
                </a:solidFill>
                <a:latin typeface="Arial"/>
                <a:ea typeface="ヒラギノ角ゴ Pro W3"/>
              </a:rPr>
              <a:t>, puis dans « Exportation » cocher la case </a:t>
            </a:r>
            <a:r>
              <a:rPr b="1" lang="fr-FR" sz="1800" spc="-1" strike="noStrike">
                <a:solidFill>
                  <a:srgbClr val="000000"/>
                </a:solidFill>
                <a:latin typeface="Arial"/>
                <a:ea typeface="ヒラギノ角ゴ Pro W3"/>
              </a:rPr>
              <a:t>Tout</a:t>
            </a:r>
            <a:r>
              <a:rPr b="0" lang="fr-FR" sz="1800" spc="-1" strike="noStrike">
                <a:solidFill>
                  <a:srgbClr val="000000"/>
                </a:solid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latin typeface="Calibri"/>
                <a:ea typeface="ヒラギノ角ゴ Pro W3"/>
              </a:rPr>
              <a:t>Données Tableur</a:t>
            </a:r>
            <a:r>
              <a:rPr b="0" lang="fr-FR" sz="1800" spc="-1" strike="noStrike">
                <a:solidFill>
                  <a:srgbClr val="000000"/>
                </a:solidFill>
                <a:latin typeface="Calibri"/>
                <a:ea typeface="ヒラギノ角ゴ Pro W3"/>
              </a:rPr>
              <a:t> pour les bases CSV ou </a:t>
            </a:r>
            <a:r>
              <a:rPr b="1" lang="fr-FR" sz="1800" spc="-1" strike="noStrike">
                <a:solidFill>
                  <a:srgbClr val="000000"/>
                </a:solidFill>
                <a:latin typeface="Calibri"/>
                <a:ea typeface="ヒラギノ角ゴ Pro W3"/>
              </a:rPr>
              <a:t>Bases XML </a:t>
            </a:r>
            <a:r>
              <a:rPr b="0" lang="fr-FR" sz="1800" spc="-1" strike="noStrike">
                <a:solidFill>
                  <a:srgbClr val="000000"/>
                </a:solidFill>
                <a:latin typeface="Calibri"/>
                <a:ea typeface="ヒラギノ角ゴ Pro W3"/>
              </a:rPr>
              <a:t>pour les bases de paye.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l’icône d’exportation</a:t>
            </a:r>
            <a:endParaRPr b="0" lang="fr-FR" sz="1800" spc="-1" strike="noStrike">
              <a:latin typeface="Arial"/>
            </a:endParaRPr>
          </a:p>
        </p:txBody>
      </p:sp>
      <p:sp>
        <p:nvSpPr>
          <p:cNvPr id="654" name="CustomShape 2"/>
          <p:cNvSpPr/>
          <p:nvPr/>
        </p:nvSpPr>
        <p:spPr>
          <a:xfrm>
            <a:off x="7883640" y="6321600"/>
            <a:ext cx="894600" cy="173880"/>
          </a:xfrm>
          <a:prstGeom prst="rect">
            <a:avLst/>
          </a:prstGeom>
          <a:noFill/>
          <a:ln>
            <a:noFill/>
          </a:ln>
        </p:spPr>
        <p:style>
          <a:lnRef idx="0"/>
          <a:fillRef idx="0"/>
          <a:effectRef idx="0"/>
          <a:fontRef idx="minor"/>
        </p:style>
      </p:sp>
      <p:sp>
        <p:nvSpPr>
          <p:cNvPr id="655" name="CustomShape 3"/>
          <p:cNvSpPr/>
          <p:nvPr/>
        </p:nvSpPr>
        <p:spPr>
          <a:xfrm>
            <a:off x="608760" y="303840"/>
            <a:ext cx="8059320" cy="662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Exporter les bases de données au format csv et les rapports</a:t>
            </a:r>
            <a:endParaRPr b="0" lang="fr-FR" sz="1800" spc="-1" strike="noStrike">
              <a:latin typeface="Arial"/>
            </a:endParaRPr>
          </a:p>
        </p:txBody>
      </p:sp>
      <p:sp>
        <p:nvSpPr>
          <p:cNvPr id="656" name="CustomShape 4"/>
          <p:cNvSpPr/>
          <p:nvPr/>
        </p:nvSpPr>
        <p:spPr>
          <a:xfrm>
            <a:off x="746280" y="173592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7" name="CustomShape 5"/>
          <p:cNvSpPr/>
          <p:nvPr/>
        </p:nvSpPr>
        <p:spPr>
          <a:xfrm>
            <a:off x="741960" y="339048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8" name="CustomShape 6"/>
          <p:cNvSpPr/>
          <p:nvPr/>
        </p:nvSpPr>
        <p:spPr>
          <a:xfrm>
            <a:off x="383760" y="5189040"/>
            <a:ext cx="8757720" cy="12772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Choisir le dossier pour l’exportation des données. </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Possibilité de créer un dossier par clic droit.</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Attention : les données doivent avoir été importées et exportées auparavant.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pic>
        <p:nvPicPr>
          <p:cNvPr id="659" name="Image 4" descr=""/>
          <p:cNvPicPr/>
          <p:nvPr/>
        </p:nvPicPr>
        <p:blipFill>
          <a:blip r:embed="rId1"/>
          <a:srcRect l="13728" t="19344" r="17128" b="16398"/>
          <a:stretch/>
        </p:blipFill>
        <p:spPr>
          <a:xfrm>
            <a:off x="7327080" y="1639080"/>
            <a:ext cx="315720" cy="333000"/>
          </a:xfrm>
          <a:prstGeom prst="rect">
            <a:avLst/>
          </a:prstGeom>
          <a:ln>
            <a:noFill/>
          </a:ln>
        </p:spPr>
      </p:pic>
      <p:sp>
        <p:nvSpPr>
          <p:cNvPr id="660" name="CustomShape 7"/>
          <p:cNvSpPr/>
          <p:nvPr/>
        </p:nvSpPr>
        <p:spPr>
          <a:xfrm>
            <a:off x="2257560" y="6523560"/>
            <a:ext cx="47620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661" name="CustomShape 8"/>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2C4ED7E5-F524-4D01-86A7-284A198D4B60}"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62" name="Image 1" descr=""/>
          <p:cNvPicPr/>
          <p:nvPr/>
        </p:nvPicPr>
        <p:blipFill>
          <a:blip r:embed="rId2"/>
          <a:stretch/>
        </p:blipFill>
        <p:spPr>
          <a:xfrm>
            <a:off x="608760" y="3755520"/>
            <a:ext cx="8158680" cy="1166760"/>
          </a:xfrm>
          <a:prstGeom prst="rect">
            <a:avLst/>
          </a:prstGeom>
          <a:ln>
            <a:noFill/>
          </a:ln>
        </p:spPr>
      </p:pic>
      <p:sp>
        <p:nvSpPr>
          <p:cNvPr id="663" name="CustomShape 9"/>
          <p:cNvSpPr/>
          <p:nvPr/>
        </p:nvSpPr>
        <p:spPr>
          <a:xfrm flipH="1">
            <a:off x="1766880" y="3657600"/>
            <a:ext cx="90720" cy="64548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4" name="CustomShape 10"/>
          <p:cNvSpPr/>
          <p:nvPr/>
        </p:nvSpPr>
        <p:spPr>
          <a:xfrm>
            <a:off x="858240" y="539388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5" name="CustomShape 11"/>
          <p:cNvSpPr/>
          <p:nvPr/>
        </p:nvSpPr>
        <p:spPr>
          <a:xfrm>
            <a:off x="141120" y="3253320"/>
            <a:ext cx="8757720" cy="542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Cliquer sur l’icône d’exportation.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CustomShape 1"/>
          <p:cNvSpPr/>
          <p:nvPr/>
        </p:nvSpPr>
        <p:spPr>
          <a:xfrm>
            <a:off x="1963800" y="6511680"/>
            <a:ext cx="51973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67" name="CustomShape 2"/>
          <p:cNvSpPr/>
          <p:nvPr/>
        </p:nvSpPr>
        <p:spPr>
          <a:xfrm>
            <a:off x="6424560" y="635616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18D35C47-6C98-4323-A48F-4EA9429099E1}"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68" name="Image 3" descr=""/>
          <p:cNvPicPr/>
          <p:nvPr/>
        </p:nvPicPr>
        <p:blipFill>
          <a:blip r:embed="rId1"/>
          <a:stretch/>
        </p:blipFill>
        <p:spPr>
          <a:xfrm>
            <a:off x="1184040" y="43560"/>
            <a:ext cx="6910560" cy="649152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503640" y="1052640"/>
            <a:ext cx="7986240" cy="390600"/>
          </a:xfrm>
          <a:prstGeom prst="rect">
            <a:avLst/>
          </a:prstGeom>
          <a:noFill/>
          <a:ln>
            <a:noFill/>
          </a:ln>
        </p:spPr>
        <p:style>
          <a:lnRef idx="0"/>
          <a:fillRef idx="0"/>
          <a:effectRef idx="0"/>
          <a:fontRef idx="minor"/>
        </p:style>
      </p:sp>
      <p:sp>
        <p:nvSpPr>
          <p:cNvPr id="670" name="CustomShape 2"/>
          <p:cNvSpPr/>
          <p:nvPr/>
        </p:nvSpPr>
        <p:spPr>
          <a:xfrm>
            <a:off x="125640" y="1481760"/>
            <a:ext cx="8887680" cy="417168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000000"/>
                </a:solidFill>
                <a:latin typeface="Arial"/>
                <a:ea typeface="ヒラギノ角ゴ Pro W3"/>
              </a:rPr>
              <a:t>Les écarts à la norme représentent environ 5 à 10 % des contrôles.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La localisation de ces anomalies dans le fichier de paye est une innovation par rapport à Xemelios.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Certains problèmes peuvent parfois être corrigés grâce à des fonctionnalités de correction (Icône Nettoyer).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Au-delà d’un certain seuil, conséquences évidentes pour l’examen de gestion (fiabilité du compte 64) et / ou la procédure juridictionnelle.</a:t>
            </a:r>
            <a:endParaRPr b="0" lang="fr-FR" sz="2000" spc="-1" strike="noStrike">
              <a:latin typeface="Arial"/>
            </a:endParaRPr>
          </a:p>
          <a:p>
            <a:pPr>
              <a:lnSpc>
                <a:spcPct val="100000"/>
              </a:lnSpc>
            </a:pPr>
            <a:endParaRPr b="0" lang="fr-FR" sz="2000" spc="-1" strike="noStrike">
              <a:latin typeface="Arial"/>
            </a:endParaRPr>
          </a:p>
        </p:txBody>
      </p:sp>
      <p:sp>
        <p:nvSpPr>
          <p:cNvPr id="671" name="CustomShape 3"/>
          <p:cNvSpPr/>
          <p:nvPr/>
        </p:nvSpPr>
        <p:spPr>
          <a:xfrm>
            <a:off x="1332000" y="6321600"/>
            <a:ext cx="6474600" cy="173880"/>
          </a:xfrm>
          <a:prstGeom prst="rect">
            <a:avLst/>
          </a:prstGeom>
          <a:noFill/>
          <a:ln>
            <a:noFill/>
          </a:ln>
        </p:spPr>
        <p:style>
          <a:lnRef idx="0"/>
          <a:fillRef idx="0"/>
          <a:effectRef idx="0"/>
          <a:fontRef idx="minor"/>
        </p:style>
      </p:sp>
      <p:sp>
        <p:nvSpPr>
          <p:cNvPr id="672" name="CustomShape 4"/>
          <p:cNvSpPr/>
          <p:nvPr/>
        </p:nvSpPr>
        <p:spPr>
          <a:xfrm>
            <a:off x="7883640" y="6321600"/>
            <a:ext cx="894600" cy="173880"/>
          </a:xfrm>
          <a:prstGeom prst="rect">
            <a:avLst/>
          </a:prstGeom>
          <a:noFill/>
          <a:ln>
            <a:noFill/>
          </a:ln>
        </p:spPr>
        <p:style>
          <a:lnRef idx="0"/>
          <a:fillRef idx="0"/>
          <a:effectRef idx="0"/>
          <a:fontRef idx="minor"/>
        </p:style>
      </p:sp>
      <p:sp>
        <p:nvSpPr>
          <p:cNvPr id="673" name="CustomShape 5"/>
          <p:cNvSpPr/>
          <p:nvPr/>
        </p:nvSpPr>
        <p:spPr>
          <a:xfrm>
            <a:off x="125640" y="332640"/>
            <a:ext cx="8887680" cy="806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Contrôle DE Fiabilité DE LA paye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ET CORRECTIONS AUTOMATISEES</a:t>
            </a:r>
            <a:endParaRPr b="0" lang="fr-FR" sz="2400" spc="-1" strike="noStrike">
              <a:latin typeface="Arial"/>
            </a:endParaRPr>
          </a:p>
          <a:p>
            <a:pPr algn="ctr">
              <a:lnSpc>
                <a:spcPct val="100000"/>
              </a:lnSpc>
            </a:pPr>
            <a:endParaRPr b="0" lang="fr-FR" sz="2400" spc="-1" strike="noStrike">
              <a:latin typeface="Arial"/>
            </a:endParaRPr>
          </a:p>
        </p:txBody>
      </p:sp>
      <p:sp>
        <p:nvSpPr>
          <p:cNvPr id="674"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E72EE14-FEEC-43BE-8FAA-DCD4CE213F8B}"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75" name="CustomShape 7"/>
          <p:cNvSpPr/>
          <p:nvPr/>
        </p:nvSpPr>
        <p:spPr>
          <a:xfrm>
            <a:off x="503640" y="276804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6" name="CustomShape 8"/>
          <p:cNvSpPr/>
          <p:nvPr/>
        </p:nvSpPr>
        <p:spPr>
          <a:xfrm>
            <a:off x="503640" y="335772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7" name="CustomShape 9"/>
          <p:cNvSpPr/>
          <p:nvPr/>
        </p:nvSpPr>
        <p:spPr>
          <a:xfrm>
            <a:off x="503640" y="423792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8" name="CustomShape 10"/>
          <p:cNvSpPr/>
          <p:nvPr/>
        </p:nvSpPr>
        <p:spPr>
          <a:xfrm>
            <a:off x="503640" y="512604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9" name="CustomShape 11"/>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1710000" y="2836440"/>
            <a:ext cx="462960" cy="171000"/>
          </a:xfrm>
          <a:prstGeom prst="rect">
            <a:avLst/>
          </a:prstGeom>
          <a:solidFill>
            <a:srgbClr val="ffffff"/>
          </a:solidFill>
          <a:ln>
            <a:noFill/>
          </a:ln>
        </p:spPr>
        <p:style>
          <a:lnRef idx="0"/>
          <a:fillRef idx="0"/>
          <a:effectRef idx="0"/>
          <a:fontRef idx="minor"/>
        </p:style>
      </p:sp>
      <p:sp>
        <p:nvSpPr>
          <p:cNvPr id="681" name="CustomShape 2"/>
          <p:cNvSpPr/>
          <p:nvPr/>
        </p:nvSpPr>
        <p:spPr>
          <a:xfrm>
            <a:off x="137520" y="2750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1 : absence Irrégulière de ligne de paye</a:t>
            </a:r>
            <a:endParaRPr b="0" lang="fr-FR" sz="2400" spc="-1" strike="noStrike">
              <a:latin typeface="Arial"/>
            </a:endParaRPr>
          </a:p>
          <a:p>
            <a:pPr algn="ctr">
              <a:lnSpc>
                <a:spcPct val="100000"/>
              </a:lnSpc>
            </a:pPr>
            <a:endParaRPr b="0" lang="fr-FR" sz="2400" spc="-1" strike="noStrike">
              <a:latin typeface="Arial"/>
            </a:endParaRPr>
          </a:p>
        </p:txBody>
      </p:sp>
      <p:sp>
        <p:nvSpPr>
          <p:cNvPr id="682" name="CustomShape 3"/>
          <p:cNvSpPr/>
          <p:nvPr/>
        </p:nvSpPr>
        <p:spPr>
          <a:xfrm>
            <a:off x="3029040" y="6356520"/>
            <a:ext cx="3082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683"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250C6195-4108-4EB5-A796-A49D29FDBB4A}"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84" name="Image 2" descr=""/>
          <p:cNvPicPr/>
          <p:nvPr/>
        </p:nvPicPr>
        <p:blipFill>
          <a:blip r:embed="rId1"/>
          <a:srcRect l="0" t="0" r="12624" b="0"/>
          <a:stretch/>
        </p:blipFill>
        <p:spPr>
          <a:xfrm>
            <a:off x="137520" y="1045080"/>
            <a:ext cx="8799120" cy="5663520"/>
          </a:xfrm>
          <a:prstGeom prst="rect">
            <a:avLst/>
          </a:prstGeom>
          <a:ln>
            <a:noFill/>
          </a:ln>
        </p:spPr>
      </p:pic>
      <p:sp>
        <p:nvSpPr>
          <p:cNvPr id="685" name="CustomShape 5"/>
          <p:cNvSpPr/>
          <p:nvPr/>
        </p:nvSpPr>
        <p:spPr>
          <a:xfrm>
            <a:off x="7479000" y="6081480"/>
            <a:ext cx="281160" cy="828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6" name="CustomShape 6"/>
          <p:cNvSpPr/>
          <p:nvPr/>
        </p:nvSpPr>
        <p:spPr>
          <a:xfrm>
            <a:off x="8352000" y="446400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87" name="CustomShape 7"/>
          <p:cNvSpPr/>
          <p:nvPr/>
        </p:nvSpPr>
        <p:spPr>
          <a:xfrm>
            <a:off x="8352000" y="500436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un Net à Payer</a:t>
            </a:r>
            <a:endParaRPr b="0" lang="fr-FR" sz="1000" spc="-1" strike="noStrike">
              <a:latin typeface="Arial"/>
            </a:endParaRPr>
          </a:p>
        </p:txBody>
      </p:sp>
      <p:sp>
        <p:nvSpPr>
          <p:cNvPr id="688" name="Line 8"/>
          <p:cNvSpPr/>
          <p:nvPr/>
        </p:nvSpPr>
        <p:spPr>
          <a:xfrm flipH="1">
            <a:off x="8064000" y="4680000"/>
            <a:ext cx="360000" cy="360"/>
          </a:xfrm>
          <a:prstGeom prst="line">
            <a:avLst/>
          </a:prstGeom>
          <a:ln>
            <a:noFill/>
          </a:ln>
        </p:spPr>
        <p:style>
          <a:lnRef idx="0"/>
          <a:fillRef idx="0"/>
          <a:effectRef idx="0"/>
          <a:fontRef idx="minor"/>
        </p:style>
      </p:sp>
      <p:sp>
        <p:nvSpPr>
          <p:cNvPr id="689" name="Line 9"/>
          <p:cNvSpPr/>
          <p:nvPr/>
        </p:nvSpPr>
        <p:spPr>
          <a:xfrm flipH="1">
            <a:off x="7992000" y="5184000"/>
            <a:ext cx="360000" cy="360"/>
          </a:xfrm>
          <a:prstGeom prst="line">
            <a:avLst/>
          </a:prstGeom>
          <a:ln>
            <a:noFill/>
          </a:ln>
        </p:spPr>
        <p:style>
          <a:lnRef idx="0"/>
          <a:fillRef idx="0"/>
          <a:effectRef idx="0"/>
          <a:fontRef idx="minor"/>
        </p:style>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CustomShape 1"/>
          <p:cNvSpPr/>
          <p:nvPr/>
        </p:nvSpPr>
        <p:spPr>
          <a:xfrm>
            <a:off x="457200" y="1604520"/>
            <a:ext cx="8224920" cy="3972960"/>
          </a:xfrm>
          <a:prstGeom prst="rect">
            <a:avLst/>
          </a:prstGeom>
          <a:noFill/>
          <a:ln>
            <a:noFill/>
          </a:ln>
        </p:spPr>
        <p:style>
          <a:lnRef idx="0"/>
          <a:fillRef idx="0"/>
          <a:effectRef idx="0"/>
          <a:fontRef idx="minor"/>
        </p:style>
      </p:sp>
      <p:sp>
        <p:nvSpPr>
          <p:cNvPr id="691" name="CustomShape 2"/>
          <p:cNvSpPr/>
          <p:nvPr/>
        </p:nvSpPr>
        <p:spPr>
          <a:xfrm>
            <a:off x="457200" y="322560"/>
            <a:ext cx="8224920" cy="6112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200" spc="-1" strike="noStrike" cap="all">
                <a:solidFill>
                  <a:srgbClr val="308087"/>
                </a:solidFill>
                <a:latin typeface="Times New Roman"/>
                <a:ea typeface="ヒラギノ角ゴ Pro W3"/>
              </a:rPr>
              <a:t>DIAGNOSTIC 2 : absence Régulière de ligne de paye</a:t>
            </a:r>
            <a:endParaRPr b="0" lang="fr-FR" sz="2200" spc="-1" strike="noStrike">
              <a:latin typeface="Arial"/>
            </a:endParaRPr>
          </a:p>
          <a:p>
            <a:pPr algn="ctr">
              <a:lnSpc>
                <a:spcPct val="100000"/>
              </a:lnSpc>
            </a:pPr>
            <a:endParaRPr b="0" lang="fr-FR" sz="2200" spc="-1" strike="noStrike">
              <a:latin typeface="Arial"/>
            </a:endParaRPr>
          </a:p>
        </p:txBody>
      </p:sp>
      <p:pic>
        <p:nvPicPr>
          <p:cNvPr id="692" name="Image 5" descr=""/>
          <p:cNvPicPr/>
          <p:nvPr/>
        </p:nvPicPr>
        <p:blipFill>
          <a:blip r:embed="rId1"/>
          <a:srcRect l="1014" t="514" r="4606" b="-514"/>
          <a:stretch/>
        </p:blipFill>
        <p:spPr>
          <a:xfrm>
            <a:off x="119880" y="1233360"/>
            <a:ext cx="8926920" cy="5318640"/>
          </a:xfrm>
          <a:prstGeom prst="rect">
            <a:avLst/>
          </a:prstGeom>
          <a:ln>
            <a:noFill/>
          </a:ln>
        </p:spPr>
      </p:pic>
      <p:sp>
        <p:nvSpPr>
          <p:cNvPr id="693"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FA7AB60-88E4-406B-83DA-C8B3BA29248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94" name="CustomShape 4"/>
          <p:cNvSpPr/>
          <p:nvPr/>
        </p:nvSpPr>
        <p:spPr>
          <a:xfrm>
            <a:off x="8352000" y="381636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95" name="CustomShape 5"/>
          <p:cNvSpPr/>
          <p:nvPr/>
        </p:nvSpPr>
        <p:spPr>
          <a:xfrm>
            <a:off x="8352000" y="460836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pas de Net à Payer.</a:t>
            </a:r>
            <a:endParaRPr b="0" lang="fr-FR" sz="10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457200" y="274680"/>
            <a:ext cx="8224920" cy="1138320"/>
          </a:xfrm>
          <a:prstGeom prst="rect">
            <a:avLst/>
          </a:prstGeom>
          <a:noFill/>
          <a:ln>
            <a:noFill/>
          </a:ln>
        </p:spPr>
        <p:style>
          <a:lnRef idx="0"/>
          <a:fillRef idx="0"/>
          <a:effectRef idx="0"/>
          <a:fontRef idx="minor"/>
        </p:style>
      </p:sp>
      <p:sp>
        <p:nvSpPr>
          <p:cNvPr id="192" name="CustomShape 2"/>
          <p:cNvSpPr/>
          <p:nvPr/>
        </p:nvSpPr>
        <p:spPr>
          <a:xfrm>
            <a:off x="6553080" y="6356520"/>
            <a:ext cx="2129040" cy="360360"/>
          </a:xfrm>
          <a:prstGeom prst="rect">
            <a:avLst/>
          </a:prstGeom>
          <a:noFill/>
          <a:ln>
            <a:noFill/>
          </a:ln>
        </p:spPr>
        <p:style>
          <a:lnRef idx="0"/>
          <a:fillRef idx="0"/>
          <a:effectRef idx="0"/>
          <a:fontRef idx="minor"/>
        </p:style>
        <p:txBody>
          <a:bodyPr lIns="90000" rIns="90000" tIns="45000" bIns="45000" anchor="ctr"/>
          <a:p>
            <a:pPr algn="r">
              <a:lnSpc>
                <a:spcPct val="100000"/>
              </a:lnSpc>
            </a:pPr>
            <a:fld id="{1A83C680-4F27-49E7-AAAF-1966927525E7}"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193" name="CustomShape 3"/>
          <p:cNvSpPr/>
          <p:nvPr/>
        </p:nvSpPr>
        <p:spPr>
          <a:xfrm>
            <a:off x="163800" y="1700640"/>
            <a:ext cx="3912840" cy="1456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Pour éteindre le PC, cliquer sur le menu K, entouré en bleu,</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800" spc="-1" strike="noStrike">
                <a:solidFill>
                  <a:srgbClr val="000000"/>
                </a:solidFill>
                <a:latin typeface="Calibri"/>
                <a:ea typeface="DejaVu Sans"/>
              </a:rPr>
              <a:t>Quitter,</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600" spc="-1" strike="noStrike">
                <a:solidFill>
                  <a:srgbClr val="000000"/>
                </a:solidFill>
                <a:latin typeface="Calibri"/>
                <a:ea typeface="DejaVu Sans"/>
              </a:rPr>
              <a:t>É</a:t>
            </a:r>
            <a:r>
              <a:rPr b="1" lang="fr-FR" sz="1800" spc="-1" strike="noStrike">
                <a:solidFill>
                  <a:srgbClr val="000000"/>
                </a:solidFill>
                <a:latin typeface="Calibri"/>
                <a:ea typeface="DejaVu Sans"/>
              </a:rPr>
              <a:t>teindre.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194" name="Picture 2" descr=""/>
          <p:cNvPicPr/>
          <p:nvPr/>
        </p:nvPicPr>
        <p:blipFill>
          <a:blip r:embed="rId1"/>
          <a:srcRect l="-1924" t="67034" r="71758" b="0"/>
          <a:stretch/>
        </p:blipFill>
        <p:spPr>
          <a:xfrm>
            <a:off x="3832920" y="67320"/>
            <a:ext cx="5307480" cy="3609000"/>
          </a:xfrm>
          <a:prstGeom prst="rect">
            <a:avLst/>
          </a:prstGeom>
          <a:ln>
            <a:noFill/>
          </a:ln>
        </p:spPr>
      </p:pic>
      <p:sp>
        <p:nvSpPr>
          <p:cNvPr id="195" name="CustomShape 4"/>
          <p:cNvSpPr/>
          <p:nvPr/>
        </p:nvSpPr>
        <p:spPr>
          <a:xfrm>
            <a:off x="3630960" y="3048480"/>
            <a:ext cx="1266840" cy="6278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250200" y="4385880"/>
            <a:ext cx="4996080" cy="1747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Puis confirmer en cliquant sur </a:t>
            </a:r>
            <a:r>
              <a:rPr b="1" lang="fr-FR" sz="1800" spc="-1" strike="noStrike">
                <a:solidFill>
                  <a:srgbClr val="000000"/>
                </a:solidFill>
                <a:latin typeface="Calibri"/>
                <a:ea typeface="DejaVu Sans"/>
              </a:rPr>
              <a:t>Shutdown</a:t>
            </a:r>
            <a:r>
              <a:rPr b="0" lang="fr-FR" sz="1800" spc="-1" strike="noStrike">
                <a:solidFill>
                  <a:srgbClr val="000000"/>
                </a:solidFill>
                <a:latin typeface="Calibri"/>
                <a:ea typeface="DejaVu Sans"/>
              </a:rPr>
              <a:t>.</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(Éteindre).</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A l’arrêt, retirer la clé, qui peut être utilisée sur PC Windows.</a:t>
            </a:r>
            <a:endParaRPr b="0" lang="fr-FR" sz="1800" spc="-1" strike="noStrike">
              <a:latin typeface="Arial"/>
            </a:endParaRPr>
          </a:p>
        </p:txBody>
      </p:sp>
      <p:sp>
        <p:nvSpPr>
          <p:cNvPr id="197" name="CustomShape 6"/>
          <p:cNvSpPr/>
          <p:nvPr/>
        </p:nvSpPr>
        <p:spPr>
          <a:xfrm>
            <a:off x="1800" y="337320"/>
            <a:ext cx="382824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éteindre le pc</a:t>
            </a:r>
            <a:endParaRPr b="0" lang="fr-FR" sz="2400" spc="-1" strike="noStrike">
              <a:latin typeface="Arial"/>
            </a:endParaRPr>
          </a:p>
          <a:p>
            <a:pPr algn="ctr">
              <a:lnSpc>
                <a:spcPct val="100000"/>
              </a:lnSpc>
            </a:pPr>
            <a:endParaRPr b="0" lang="fr-FR" sz="2400" spc="-1" strike="noStrike">
              <a:latin typeface="Arial"/>
            </a:endParaRPr>
          </a:p>
        </p:txBody>
      </p:sp>
      <p:pic>
        <p:nvPicPr>
          <p:cNvPr id="198" name="Image 13" descr=""/>
          <p:cNvPicPr/>
          <p:nvPr/>
        </p:nvPicPr>
        <p:blipFill>
          <a:blip r:embed="rId2"/>
          <a:srcRect l="22248" t="12661" r="21602" b="19313"/>
          <a:stretch/>
        </p:blipFill>
        <p:spPr>
          <a:xfrm>
            <a:off x="5285160" y="4063680"/>
            <a:ext cx="3753360" cy="2556360"/>
          </a:xfrm>
          <a:prstGeom prst="rect">
            <a:avLst/>
          </a:prstGeom>
          <a:ln>
            <a:noFill/>
          </a:ln>
        </p:spPr>
      </p:pic>
      <p:sp>
        <p:nvSpPr>
          <p:cNvPr id="199" name="CustomShape 7"/>
          <p:cNvSpPr/>
          <p:nvPr/>
        </p:nvSpPr>
        <p:spPr>
          <a:xfrm>
            <a:off x="4330440" y="4580640"/>
            <a:ext cx="3033000" cy="97992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sp>
        <p:nvSpPr>
          <p:cNvPr id="200" name="CustomShape 8"/>
          <p:cNvSpPr/>
          <p:nvPr/>
        </p:nvSpPr>
        <p:spPr>
          <a:xfrm>
            <a:off x="284040" y="644112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CustomShape 1"/>
          <p:cNvSpPr/>
          <p:nvPr/>
        </p:nvSpPr>
        <p:spPr>
          <a:xfrm>
            <a:off x="655200" y="335520"/>
            <a:ext cx="7939440" cy="6062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400" spc="-1" strike="noStrike" cap="all">
                <a:solidFill>
                  <a:srgbClr val="308087"/>
                </a:solidFill>
                <a:latin typeface="Times New Roman"/>
                <a:ea typeface="ヒラギノ角ゴ Pro W3"/>
              </a:rPr>
              <a:t>DIAGNOSTIC 3 : absence ANORMALE DE BALISE</a:t>
            </a:r>
            <a:endParaRPr b="0" lang="fr-FR" sz="2400" spc="-1" strike="noStrike">
              <a:latin typeface="Arial"/>
            </a:endParaRPr>
          </a:p>
          <a:p>
            <a:pPr algn="ctr">
              <a:lnSpc>
                <a:spcPct val="100000"/>
              </a:lnSpc>
            </a:pPr>
            <a:endParaRPr b="0" lang="fr-FR" sz="2400" spc="-1" strike="noStrike">
              <a:latin typeface="Arial"/>
            </a:endParaRPr>
          </a:p>
        </p:txBody>
      </p:sp>
      <p:pic>
        <p:nvPicPr>
          <p:cNvPr id="697" name="Image 5" descr=""/>
          <p:cNvPicPr/>
          <p:nvPr/>
        </p:nvPicPr>
        <p:blipFill>
          <a:blip r:embed="rId1"/>
          <a:srcRect l="0" t="0" r="14199" b="0"/>
          <a:stretch/>
        </p:blipFill>
        <p:spPr>
          <a:xfrm>
            <a:off x="205560" y="1060560"/>
            <a:ext cx="8838360" cy="5793120"/>
          </a:xfrm>
          <a:prstGeom prst="rect">
            <a:avLst/>
          </a:prstGeom>
          <a:ln>
            <a:solidFill>
              <a:srgbClr val="3465a4"/>
            </a:solidFill>
          </a:ln>
        </p:spPr>
      </p:pic>
      <p:sp>
        <p:nvSpPr>
          <p:cNvPr id="698"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1A33103-123D-4B3A-9754-DE2C12DF1DE4}"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99" name="CustomShape 3"/>
          <p:cNvSpPr/>
          <p:nvPr/>
        </p:nvSpPr>
        <p:spPr>
          <a:xfrm>
            <a:off x="5472000" y="466812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Ni Statut ni Service...</a:t>
            </a:r>
            <a:endParaRPr b="0" lang="fr-FR" sz="1000" spc="-1" strike="noStrike">
              <a:latin typeface="Arial"/>
            </a:endParaRPr>
          </a:p>
        </p:txBody>
      </p:sp>
      <p:sp>
        <p:nvSpPr>
          <p:cNvPr id="700" name="Line 4"/>
          <p:cNvSpPr/>
          <p:nvPr/>
        </p:nvSpPr>
        <p:spPr>
          <a:xfrm flipV="1">
            <a:off x="6192000" y="4824000"/>
            <a:ext cx="1008000" cy="144000"/>
          </a:xfrm>
          <a:prstGeom prst="line">
            <a:avLst/>
          </a:prstGeom>
          <a:ln>
            <a:noFill/>
          </a:ln>
        </p:spPr>
        <p:style>
          <a:lnRef idx="0"/>
          <a:fillRef idx="0"/>
          <a:effectRef idx="0"/>
          <a:fontRef idx="minor"/>
        </p:style>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CustomShape 1"/>
          <p:cNvSpPr/>
          <p:nvPr/>
        </p:nvSpPr>
        <p:spPr>
          <a:xfrm>
            <a:off x="432000" y="144000"/>
            <a:ext cx="822492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4 :  AGENT NON Identifié</a:t>
            </a:r>
            <a:endParaRPr b="0" lang="fr-FR" sz="2400" spc="-1" strike="noStrike">
              <a:latin typeface="Arial"/>
            </a:endParaRPr>
          </a:p>
          <a:p>
            <a:pPr algn="ctr">
              <a:lnSpc>
                <a:spcPct val="100000"/>
              </a:lnSpc>
            </a:pPr>
            <a:endParaRPr b="0" lang="fr-FR" sz="2400" spc="-1" strike="noStrike">
              <a:latin typeface="Arial"/>
            </a:endParaRPr>
          </a:p>
        </p:txBody>
      </p:sp>
      <p:pic>
        <p:nvPicPr>
          <p:cNvPr id="702" name="Image 321" descr=""/>
          <p:cNvPicPr/>
          <p:nvPr/>
        </p:nvPicPr>
        <p:blipFill>
          <a:blip r:embed="rId1"/>
          <a:srcRect l="-1259" t="73615" r="53755" b="0"/>
          <a:stretch/>
        </p:blipFill>
        <p:spPr>
          <a:xfrm>
            <a:off x="1166040" y="4587120"/>
            <a:ext cx="6595200" cy="2189520"/>
          </a:xfrm>
          <a:prstGeom prst="rect">
            <a:avLst/>
          </a:prstGeom>
          <a:ln>
            <a:noFill/>
          </a:ln>
        </p:spPr>
      </p:pic>
      <p:sp>
        <p:nvSpPr>
          <p:cNvPr id="703"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2972DD92-14B1-4EB9-8B22-B5528D97C1A4}"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704" name="Image 6" descr=""/>
          <p:cNvPicPr/>
          <p:nvPr/>
        </p:nvPicPr>
        <p:blipFill>
          <a:blip r:embed="rId2"/>
          <a:srcRect l="45024" t="26570" r="37679" b="50521"/>
          <a:stretch/>
        </p:blipFill>
        <p:spPr>
          <a:xfrm>
            <a:off x="1944000" y="969480"/>
            <a:ext cx="5064840" cy="3276000"/>
          </a:xfrm>
          <a:prstGeom prst="rect">
            <a:avLst/>
          </a:prstGeom>
          <a:ln>
            <a:noFill/>
          </a:ln>
        </p:spPr>
      </p:pic>
      <p:sp>
        <p:nvSpPr>
          <p:cNvPr id="705" name="CustomShape 3"/>
          <p:cNvSpPr/>
          <p:nvPr/>
        </p:nvSpPr>
        <p:spPr>
          <a:xfrm>
            <a:off x="5112000" y="1572120"/>
            <a:ext cx="1149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La balise &lt;Agent&gt; devrait être ici</a:t>
            </a:r>
            <a:endParaRPr b="0" lang="fr-FR" sz="1000" spc="-1" strike="noStrike">
              <a:latin typeface="Arial"/>
            </a:endParaRPr>
          </a:p>
        </p:txBody>
      </p:sp>
      <p:sp>
        <p:nvSpPr>
          <p:cNvPr id="706" name="Line 4"/>
          <p:cNvSpPr/>
          <p:nvPr/>
        </p:nvSpPr>
        <p:spPr>
          <a:xfrm flipH="1">
            <a:off x="4104000" y="1800000"/>
            <a:ext cx="1008000" cy="504000"/>
          </a:xfrm>
          <a:prstGeom prst="line">
            <a:avLst/>
          </a:prstGeom>
          <a:ln>
            <a:noFill/>
          </a:ln>
        </p:spPr>
        <p:style>
          <a:lnRef idx="0"/>
          <a:fillRef idx="0"/>
          <a:effectRef idx="0"/>
          <a:fontRef idx="minor"/>
        </p:style>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7" name="Image 4" descr=""/>
          <p:cNvPicPr/>
          <p:nvPr/>
        </p:nvPicPr>
        <p:blipFill>
          <a:blip r:embed="rId1"/>
          <a:srcRect l="0" t="0" r="7906" b="0"/>
          <a:stretch/>
        </p:blipFill>
        <p:spPr>
          <a:xfrm>
            <a:off x="101160" y="1050120"/>
            <a:ext cx="8937360" cy="5457240"/>
          </a:xfrm>
          <a:prstGeom prst="rect">
            <a:avLst/>
          </a:prstGeom>
          <a:ln>
            <a:noFill/>
          </a:ln>
        </p:spPr>
      </p:pic>
      <p:sp>
        <p:nvSpPr>
          <p:cNvPr id="708" name="CustomShape 1"/>
          <p:cNvSpPr/>
          <p:nvPr/>
        </p:nvSpPr>
        <p:spPr>
          <a:xfrm>
            <a:off x="457200" y="274320"/>
            <a:ext cx="822492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5 : Caractère ILLICITE – à NETTOYER </a:t>
            </a:r>
            <a:endParaRPr b="0" lang="fr-FR" sz="2400" spc="-1" strike="noStrike">
              <a:latin typeface="Arial"/>
            </a:endParaRPr>
          </a:p>
          <a:p>
            <a:pPr algn="ctr">
              <a:lnSpc>
                <a:spcPct val="100000"/>
              </a:lnSpc>
            </a:pPr>
            <a:endParaRPr b="0" lang="fr-FR" sz="2400" spc="-1" strike="noStrike">
              <a:latin typeface="Arial"/>
            </a:endParaRPr>
          </a:p>
        </p:txBody>
      </p:sp>
      <p:sp>
        <p:nvSpPr>
          <p:cNvPr id="709" name="CustomShape 2"/>
          <p:cNvSpPr/>
          <p:nvPr/>
        </p:nvSpPr>
        <p:spPr>
          <a:xfrm>
            <a:off x="1854000" y="6539040"/>
            <a:ext cx="51141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10"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F72A8942-9B0B-4214-ABB1-17669F4260E0}"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11" name="CustomShape 4"/>
          <p:cNvSpPr/>
          <p:nvPr/>
        </p:nvSpPr>
        <p:spPr>
          <a:xfrm>
            <a:off x="7992000" y="4536000"/>
            <a:ext cx="285480" cy="213480"/>
          </a:xfrm>
          <a:prstGeom prst="ellipse">
            <a:avLst/>
          </a:prstGeom>
          <a:noFill/>
          <a:ln w="36000">
            <a:solidFill>
              <a:srgbClr val="ff420e"/>
            </a:solidFill>
            <a:round/>
          </a:ln>
        </p:spPr>
        <p:style>
          <a:lnRef idx="0"/>
          <a:fillRef idx="0"/>
          <a:effectRef idx="0"/>
          <a:fontRef idx="minor"/>
        </p:style>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457200" y="274320"/>
            <a:ext cx="822492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6 :  SAUTS DE LIGNE - NETTOYAGE</a:t>
            </a:r>
            <a:endParaRPr b="0" lang="fr-FR" sz="2400" spc="-1" strike="noStrike">
              <a:latin typeface="Arial"/>
            </a:endParaRPr>
          </a:p>
          <a:p>
            <a:pPr algn="ctr">
              <a:lnSpc>
                <a:spcPct val="100000"/>
              </a:lnSpc>
            </a:pPr>
            <a:endParaRPr b="0" lang="fr-FR" sz="2400" spc="-1" strike="noStrike">
              <a:latin typeface="Arial"/>
            </a:endParaRPr>
          </a:p>
        </p:txBody>
      </p:sp>
      <p:sp>
        <p:nvSpPr>
          <p:cNvPr id="713" name="CustomShape 2"/>
          <p:cNvSpPr/>
          <p:nvPr/>
        </p:nvSpPr>
        <p:spPr>
          <a:xfrm>
            <a:off x="3029040" y="6356520"/>
            <a:ext cx="3082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714"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6EA07BCA-F73E-4679-989A-D402702D181E}"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715" name="Image 3" descr=""/>
          <p:cNvPicPr/>
          <p:nvPr/>
        </p:nvPicPr>
        <p:blipFill>
          <a:blip r:embed="rId1"/>
          <a:srcRect l="0" t="0" r="17774" b="0"/>
          <a:stretch/>
        </p:blipFill>
        <p:spPr>
          <a:xfrm>
            <a:off x="239040" y="998280"/>
            <a:ext cx="8561880" cy="5856120"/>
          </a:xfrm>
          <a:prstGeom prst="rect">
            <a:avLst/>
          </a:prstGeom>
          <a:ln>
            <a:noFill/>
          </a:ln>
        </p:spPr>
      </p:pic>
      <p:sp>
        <p:nvSpPr>
          <p:cNvPr id="716" name="CustomShape 4"/>
          <p:cNvSpPr/>
          <p:nvPr/>
        </p:nvSpPr>
        <p:spPr>
          <a:xfrm>
            <a:off x="7213680" y="480060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5"/>
          <p:cNvSpPr/>
          <p:nvPr/>
        </p:nvSpPr>
        <p:spPr>
          <a:xfrm>
            <a:off x="7334280" y="486864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6"/>
          <p:cNvSpPr/>
          <p:nvPr/>
        </p:nvSpPr>
        <p:spPr>
          <a:xfrm>
            <a:off x="7350120" y="5037480"/>
            <a:ext cx="37728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7"/>
          <p:cNvSpPr/>
          <p:nvPr/>
        </p:nvSpPr>
        <p:spPr>
          <a:xfrm>
            <a:off x="7365960" y="49528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8"/>
          <p:cNvSpPr/>
          <p:nvPr/>
        </p:nvSpPr>
        <p:spPr>
          <a:xfrm>
            <a:off x="7334280" y="556272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9"/>
          <p:cNvSpPr/>
          <p:nvPr/>
        </p:nvSpPr>
        <p:spPr>
          <a:xfrm>
            <a:off x="7486560" y="541944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2" name="CustomShape 10"/>
          <p:cNvSpPr/>
          <p:nvPr/>
        </p:nvSpPr>
        <p:spPr>
          <a:xfrm>
            <a:off x="7151760" y="549108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3" name="CustomShape 11"/>
          <p:cNvSpPr/>
          <p:nvPr/>
        </p:nvSpPr>
        <p:spPr>
          <a:xfrm>
            <a:off x="7486560" y="5333400"/>
            <a:ext cx="789480" cy="42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4" name="CustomShape 12"/>
          <p:cNvSpPr/>
          <p:nvPr/>
        </p:nvSpPr>
        <p:spPr>
          <a:xfrm>
            <a:off x="7273800" y="479340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5" name="CustomShape 13"/>
          <p:cNvSpPr/>
          <p:nvPr/>
        </p:nvSpPr>
        <p:spPr>
          <a:xfrm>
            <a:off x="7394400" y="48610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6" name="CustomShape 14"/>
          <p:cNvSpPr/>
          <p:nvPr/>
        </p:nvSpPr>
        <p:spPr>
          <a:xfrm>
            <a:off x="7410600" y="5030280"/>
            <a:ext cx="37728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7" name="CustomShape 15"/>
          <p:cNvSpPr/>
          <p:nvPr/>
        </p:nvSpPr>
        <p:spPr>
          <a:xfrm>
            <a:off x="7426440" y="49456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8" name="CustomShape 16"/>
          <p:cNvSpPr/>
          <p:nvPr/>
        </p:nvSpPr>
        <p:spPr>
          <a:xfrm>
            <a:off x="7547040" y="541188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9" name="CustomShape 17"/>
          <p:cNvSpPr/>
          <p:nvPr/>
        </p:nvSpPr>
        <p:spPr>
          <a:xfrm>
            <a:off x="7211880" y="548352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0" name="CustomShape 18"/>
          <p:cNvSpPr/>
          <p:nvPr/>
        </p:nvSpPr>
        <p:spPr>
          <a:xfrm>
            <a:off x="7547040" y="5326200"/>
            <a:ext cx="789480" cy="42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1" name="CustomShape 19"/>
          <p:cNvSpPr/>
          <p:nvPr/>
        </p:nvSpPr>
        <p:spPr>
          <a:xfrm>
            <a:off x="5040000" y="4392000"/>
            <a:ext cx="1149480" cy="398880"/>
          </a:xfrm>
          <a:prstGeom prst="rect">
            <a:avLst/>
          </a:prstGeom>
          <a:noFill/>
          <a:ln>
            <a:noFill/>
          </a:ln>
        </p:spPr>
        <p:style>
          <a:lnRef idx="0"/>
          <a:fillRef idx="0"/>
          <a:effectRef idx="0"/>
          <a:fontRef idx="minor"/>
        </p:style>
        <p:txBody>
          <a:bodyPr lIns="90000" rIns="90000" tIns="45000" bIns="45000"/>
          <a:p>
            <a:pPr>
              <a:lnSpc>
                <a:spcPct val="100000"/>
              </a:lnSpc>
            </a:pPr>
            <a:r>
              <a:rPr b="0" lang="fr-FR" sz="1100" spc="-1" strike="noStrike">
                <a:solidFill>
                  <a:srgbClr val="000000"/>
                </a:solidFill>
                <a:latin typeface="Arial"/>
                <a:ea typeface="DejaVu Sans"/>
              </a:rPr>
              <a:t>Après nettoyage</a:t>
            </a:r>
            <a:endParaRPr b="0" lang="fr-FR" sz="1100" spc="-1" strike="noStrike">
              <a:latin typeface="Arial"/>
            </a:endParaRPr>
          </a:p>
        </p:txBody>
      </p:sp>
      <p:sp>
        <p:nvSpPr>
          <p:cNvPr id="732" name="Line 20"/>
          <p:cNvSpPr/>
          <p:nvPr/>
        </p:nvSpPr>
        <p:spPr>
          <a:xfrm flipV="1">
            <a:off x="6192000" y="4464000"/>
            <a:ext cx="648000" cy="72000"/>
          </a:xfrm>
          <a:prstGeom prst="line">
            <a:avLst/>
          </a:prstGeom>
          <a:ln>
            <a:noFill/>
          </a:ln>
        </p:spPr>
        <p:style>
          <a:lnRef idx="0"/>
          <a:fillRef idx="0"/>
          <a:effectRef idx="0"/>
          <a:fontRef idx="minor"/>
        </p:style>
      </p:sp>
      <p:sp>
        <p:nvSpPr>
          <p:cNvPr id="733" name="CustomShape 21"/>
          <p:cNvSpPr/>
          <p:nvPr/>
        </p:nvSpPr>
        <p:spPr>
          <a:xfrm>
            <a:off x="4253040" y="5616000"/>
            <a:ext cx="186444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ff3333"/>
                </a:solidFill>
                <a:latin typeface="Arial"/>
                <a:ea typeface="DejaVu Sans"/>
              </a:rPr>
              <a:t>Problèmes d’allocation de mémoire souvent liés à des sauts de ligne non conformes</a:t>
            </a:r>
            <a:endParaRPr b="0" lang="fr-FR" sz="1000" spc="-1" strike="noStrike">
              <a:latin typeface="Arial"/>
            </a:endParaRPr>
          </a:p>
        </p:txBody>
      </p:sp>
      <p:sp>
        <p:nvSpPr>
          <p:cNvPr id="734" name="Line 22"/>
          <p:cNvSpPr/>
          <p:nvPr/>
        </p:nvSpPr>
        <p:spPr>
          <a:xfrm flipH="1">
            <a:off x="3240000" y="5832000"/>
            <a:ext cx="1008000" cy="72000"/>
          </a:xfrm>
          <a:prstGeom prst="line">
            <a:avLst/>
          </a:prstGeom>
          <a:ln>
            <a:noFill/>
          </a:ln>
        </p:spPr>
        <p:style>
          <a:lnRef idx="0"/>
          <a:fillRef idx="0"/>
          <a:effectRef idx="0"/>
          <a:fontRef idx="minor"/>
        </p:style>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CustomShape 1"/>
          <p:cNvSpPr/>
          <p:nvPr/>
        </p:nvSpPr>
        <p:spPr>
          <a:xfrm>
            <a:off x="123840" y="274320"/>
            <a:ext cx="883548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NETTOYER SAUTS DE LIGNES et caractères illicites </a:t>
            </a:r>
            <a:endParaRPr b="0" lang="fr-FR" sz="2400" spc="-1" strike="noStrike">
              <a:latin typeface="Arial"/>
            </a:endParaRPr>
          </a:p>
          <a:p>
            <a:pPr algn="ctr">
              <a:lnSpc>
                <a:spcPct val="100000"/>
              </a:lnSpc>
            </a:pPr>
            <a:endParaRPr b="0" lang="fr-FR" sz="2400" spc="-1" strike="noStrike">
              <a:latin typeface="Arial"/>
            </a:endParaRPr>
          </a:p>
        </p:txBody>
      </p:sp>
      <p:sp>
        <p:nvSpPr>
          <p:cNvPr id="736" name="CustomShape 2"/>
          <p:cNvSpPr/>
          <p:nvPr/>
        </p:nvSpPr>
        <p:spPr>
          <a:xfrm>
            <a:off x="1963440" y="6366600"/>
            <a:ext cx="4727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37"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E1F37EC-F64B-4AF7-A877-FF6B9ED06C2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38" name="CustomShape 4"/>
          <p:cNvSpPr/>
          <p:nvPr/>
        </p:nvSpPr>
        <p:spPr>
          <a:xfrm>
            <a:off x="433800" y="2730600"/>
            <a:ext cx="8525880" cy="34106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Calibri"/>
                <a:ea typeface="DejaVu Sans"/>
              </a:rPr>
              <a:t>L’icône de nettoyage de la base de paye permet :</a:t>
            </a:r>
            <a:endParaRPr b="0" lang="fr-FR" sz="2000" spc="-1" strike="noStrike">
              <a:latin typeface="Arial"/>
            </a:endParaRPr>
          </a:p>
          <a:p>
            <a:pPr>
              <a:lnSpc>
                <a:spcPct val="100000"/>
              </a:lnSpc>
            </a:pPr>
            <a:endParaRPr b="0" lang="fr-FR" sz="2000" spc="-1" strike="noStrike">
              <a:latin typeface="Arial"/>
            </a:endParaRPr>
          </a:p>
          <a:p>
            <a:pPr lvl="1" marL="743040" indent="-282240" algn="just">
              <a:lnSpc>
                <a:spcPct val="100000"/>
              </a:lnSpc>
              <a:buClr>
                <a:srgbClr val="000000"/>
              </a:buClr>
              <a:buFont typeface="StarSymbol"/>
              <a:buChar char="-"/>
            </a:pPr>
            <a:r>
              <a:rPr b="0" lang="fr-FR" sz="2000" spc="-1" strike="noStrike">
                <a:solidFill>
                  <a:srgbClr val="000000"/>
                </a:solidFill>
                <a:latin typeface="Calibri"/>
                <a:ea typeface="DejaVu Sans"/>
              </a:rPr>
              <a:t>de créer un nouveau fichier « nettoyé » des éventuelles scories, lorsque les données ont été importées et produites</a:t>
            </a:r>
            <a:endParaRPr b="0" lang="fr-FR" sz="2000" spc="-1" strike="noStrike">
              <a:latin typeface="Arial"/>
            </a:endParaRPr>
          </a:p>
          <a:p>
            <a:pPr algn="just">
              <a:lnSpc>
                <a:spcPct val="100000"/>
              </a:lnSpc>
            </a:pPr>
            <a:endParaRPr b="0" lang="fr-FR" sz="2000" spc="-1" strike="noStrike">
              <a:latin typeface="Arial"/>
            </a:endParaRPr>
          </a:p>
          <a:p>
            <a:pPr lvl="1" marL="743040" indent="-282240" algn="just">
              <a:lnSpc>
                <a:spcPct val="100000"/>
              </a:lnSpc>
              <a:buClr>
                <a:srgbClr val="000000"/>
              </a:buClr>
              <a:buFont typeface="StarSymbol"/>
              <a:buChar char="-"/>
            </a:pPr>
            <a:r>
              <a:rPr b="0" lang="fr-FR" sz="2000" spc="-1" strike="noStrike">
                <a:solidFill>
                  <a:srgbClr val="000000"/>
                </a:solidFill>
                <a:latin typeface="Calibri"/>
                <a:ea typeface="DejaVu Sans"/>
              </a:rPr>
              <a:t>de supprimer les espaces en blanc et les sauts de lignes générés dans les fichiers XHL (Diagnostics 5 et 6)</a:t>
            </a:r>
            <a:endParaRPr b="0" lang="fr-FR" sz="2000" spc="-1" strike="noStrike">
              <a:latin typeface="Arial"/>
            </a:endParaRPr>
          </a:p>
          <a:p>
            <a:pPr algn="just">
              <a:lnSpc>
                <a:spcPct val="100000"/>
              </a:lnSpc>
            </a:pPr>
            <a:endParaRPr b="0" lang="fr-FR" sz="2000" spc="-1" strike="noStrike">
              <a:latin typeface="Arial"/>
            </a:endParaRPr>
          </a:p>
          <a:p>
            <a:pPr lvl="1" marL="743040" indent="-282240" algn="just">
              <a:lnSpc>
                <a:spcPct val="100000"/>
              </a:lnSpc>
              <a:buClr>
                <a:srgbClr val="000000"/>
              </a:buClr>
              <a:buFont typeface="StarSymbol"/>
              <a:buChar char="-"/>
            </a:pPr>
            <a:r>
              <a:rPr b="0" lang="fr-FR" sz="2000" spc="-1" strike="noStrike">
                <a:solidFill>
                  <a:srgbClr val="000000"/>
                </a:solidFill>
                <a:latin typeface="Calibri"/>
                <a:ea typeface="DejaVu Sans"/>
              </a:rPr>
              <a:t>De réduire sensiblement le volume de certaines données (jusqu’à 30 %-40 % sans compression).</a:t>
            </a:r>
            <a:endParaRPr b="0" lang="fr-FR" sz="2000" spc="-1" strike="noStrike">
              <a:latin typeface="Arial"/>
            </a:endParaRPr>
          </a:p>
        </p:txBody>
      </p:sp>
      <p:pic>
        <p:nvPicPr>
          <p:cNvPr id="739" name="Image 3" descr=""/>
          <p:cNvPicPr/>
          <p:nvPr/>
        </p:nvPicPr>
        <p:blipFill>
          <a:blip r:embed="rId1"/>
          <a:srcRect l="2" t="0" r="49591" b="85305"/>
          <a:stretch/>
        </p:blipFill>
        <p:spPr>
          <a:xfrm>
            <a:off x="123840" y="1122480"/>
            <a:ext cx="8835480" cy="1425600"/>
          </a:xfrm>
          <a:prstGeom prst="rect">
            <a:avLst/>
          </a:prstGeom>
          <a:ln>
            <a:noFill/>
          </a:ln>
        </p:spPr>
      </p:pic>
      <p:sp>
        <p:nvSpPr>
          <p:cNvPr id="740" name="CustomShape 5"/>
          <p:cNvSpPr/>
          <p:nvPr/>
        </p:nvSpPr>
        <p:spPr>
          <a:xfrm rot="21564600">
            <a:off x="6689880" y="1920960"/>
            <a:ext cx="1440" cy="102564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CustomShape 1"/>
          <p:cNvSpPr/>
          <p:nvPr/>
        </p:nvSpPr>
        <p:spPr>
          <a:xfrm>
            <a:off x="457200" y="274320"/>
            <a:ext cx="8224920" cy="4424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EDITER des JOURNAUX DIAGNOSTICS</a:t>
            </a:r>
            <a:endParaRPr b="0" lang="fr-FR" sz="2400" spc="-1" strike="noStrike">
              <a:latin typeface="Arial"/>
            </a:endParaRPr>
          </a:p>
          <a:p>
            <a:pPr algn="ctr">
              <a:lnSpc>
                <a:spcPct val="100000"/>
              </a:lnSpc>
            </a:pPr>
            <a:endParaRPr b="0" lang="fr-FR" sz="2400" spc="-1" strike="noStrike">
              <a:latin typeface="Arial"/>
            </a:endParaRPr>
          </a:p>
        </p:txBody>
      </p:sp>
      <p:pic>
        <p:nvPicPr>
          <p:cNvPr id="742" name="Image 678" descr=""/>
          <p:cNvPicPr/>
          <p:nvPr/>
        </p:nvPicPr>
        <p:blipFill>
          <a:blip r:embed="rId1"/>
          <a:srcRect l="0" t="68751" r="73402" b="0"/>
          <a:stretch/>
        </p:blipFill>
        <p:spPr>
          <a:xfrm>
            <a:off x="5040000" y="948600"/>
            <a:ext cx="3940560" cy="2576160"/>
          </a:xfrm>
          <a:prstGeom prst="rect">
            <a:avLst/>
          </a:prstGeom>
          <a:ln>
            <a:solidFill>
              <a:srgbClr val="3465a4"/>
            </a:solidFill>
          </a:ln>
        </p:spPr>
      </p:pic>
      <p:sp>
        <p:nvSpPr>
          <p:cNvPr id="743" name="CustomShape 2"/>
          <p:cNvSpPr/>
          <p:nvPr/>
        </p:nvSpPr>
        <p:spPr>
          <a:xfrm>
            <a:off x="216000" y="1008000"/>
            <a:ext cx="4820760" cy="1878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Se placer sur l’onglet Console.</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Cliquer sur l’icône</a:t>
            </a:r>
            <a:endParaRPr b="0" lang="fr-FR" sz="1600" spc="-1" strike="noStrike">
              <a:latin typeface="Arial"/>
            </a:endParaRPr>
          </a:p>
        </p:txBody>
      </p:sp>
      <p:pic>
        <p:nvPicPr>
          <p:cNvPr id="744" name="Image 680" descr=""/>
          <p:cNvPicPr/>
          <p:nvPr/>
        </p:nvPicPr>
        <p:blipFill>
          <a:blip r:embed="rId2"/>
          <a:stretch/>
        </p:blipFill>
        <p:spPr>
          <a:xfrm>
            <a:off x="2376000" y="1440000"/>
            <a:ext cx="356760" cy="356760"/>
          </a:xfrm>
          <a:prstGeom prst="rect">
            <a:avLst/>
          </a:prstGeom>
          <a:ln>
            <a:solidFill>
              <a:srgbClr val="3465a4"/>
            </a:solidFill>
          </a:ln>
        </p:spPr>
      </p:pic>
      <p:sp>
        <p:nvSpPr>
          <p:cNvPr id="745" name="CustomShape 3"/>
          <p:cNvSpPr/>
          <p:nvPr/>
        </p:nvSpPr>
        <p:spPr>
          <a:xfrm>
            <a:off x="216000" y="1872000"/>
            <a:ext cx="4748760" cy="6447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Un navigateur internet se lance et affiche les journaux au format HTML. </a:t>
            </a:r>
            <a:endParaRPr b="0" lang="fr-FR" sz="1600" spc="-1" strike="noStrike">
              <a:latin typeface="Arial"/>
            </a:endParaRPr>
          </a:p>
        </p:txBody>
      </p:sp>
      <p:pic>
        <p:nvPicPr>
          <p:cNvPr id="746" name="Image 682" descr=""/>
          <p:cNvPicPr/>
          <p:nvPr/>
        </p:nvPicPr>
        <p:blipFill>
          <a:blip r:embed="rId3"/>
          <a:srcRect l="0" t="0" r="42694" b="53705"/>
          <a:stretch/>
        </p:blipFill>
        <p:spPr>
          <a:xfrm>
            <a:off x="3312000" y="3744000"/>
            <a:ext cx="5828760" cy="2729520"/>
          </a:xfrm>
          <a:prstGeom prst="rect">
            <a:avLst/>
          </a:prstGeom>
          <a:ln>
            <a:solidFill>
              <a:srgbClr val="3465a4"/>
            </a:solidFill>
          </a:ln>
        </p:spPr>
      </p:pic>
      <p:sp>
        <p:nvSpPr>
          <p:cNvPr id="747" name="CustomShape 4"/>
          <p:cNvSpPr/>
          <p:nvPr/>
        </p:nvSpPr>
        <p:spPr>
          <a:xfrm>
            <a:off x="216000" y="2462040"/>
            <a:ext cx="2948760" cy="33609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Il est possible de les enregistrer.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300" spc="-1" strike="noStrike">
                <a:solidFill>
                  <a:srgbClr val="000000"/>
                </a:solidFill>
                <a:latin typeface="Arial"/>
                <a:ea typeface="DejaVu Sans"/>
              </a:rPr>
              <a:t>Faire : Fichier &gt; Enregistrer sous…</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600" spc="-1" strike="noStrike">
                <a:solidFill>
                  <a:srgbClr val="000000"/>
                </a:solidFill>
                <a:latin typeface="Arial"/>
                <a:ea typeface="DejaVu Sans"/>
              </a:rPr>
              <a:t>Par défaut le chemin du journal est :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   </a:t>
            </a:r>
            <a:r>
              <a:rPr b="0" lang="fr-FR" sz="1300" spc="-1" strike="noStrike">
                <a:solidFill>
                  <a:srgbClr val="000000"/>
                </a:solidFill>
                <a:latin typeface="Arial"/>
                <a:ea typeface="DejaVu Sans"/>
              </a:rPr>
              <a:t>.local/share/Altair/log.html</a:t>
            </a:r>
            <a:r>
              <a:rPr b="0" lang="fr-FR" sz="1600" spc="-1" strike="noStrike">
                <a:solidFill>
                  <a:srgbClr val="000000"/>
                </a:solidFill>
                <a:latin typeface="Arial"/>
                <a:ea typeface="DejaVu Sans"/>
              </a:rPr>
              <a:t>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Pour effacer les journaux diagnostics, cliquer sur l’icône</a:t>
            </a:r>
            <a:endParaRPr b="0" lang="fr-FR" sz="1600" spc="-1" strike="noStrike">
              <a:latin typeface="Arial"/>
            </a:endParaRPr>
          </a:p>
          <a:p>
            <a:pPr>
              <a:lnSpc>
                <a:spcPct val="100000"/>
              </a:lnSpc>
            </a:pP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dans le dossier utilisateur.</a:t>
            </a:r>
            <a:endParaRPr b="0" lang="fr-FR" sz="1600" spc="-1" strike="noStrike">
              <a:latin typeface="Arial"/>
            </a:endParaRPr>
          </a:p>
        </p:txBody>
      </p:sp>
      <p:pic>
        <p:nvPicPr>
          <p:cNvPr id="748" name="Image 685" descr=""/>
          <p:cNvPicPr/>
          <p:nvPr/>
        </p:nvPicPr>
        <p:blipFill>
          <a:blip r:embed="rId4"/>
          <a:stretch/>
        </p:blipFill>
        <p:spPr>
          <a:xfrm>
            <a:off x="1303560" y="5469120"/>
            <a:ext cx="304920" cy="304920"/>
          </a:xfrm>
          <a:prstGeom prst="rect">
            <a:avLst/>
          </a:prstGeom>
          <a:ln>
            <a:solidFill>
              <a:srgbClr val="3465a4"/>
            </a:solidFill>
          </a:ln>
        </p:spPr>
      </p:pic>
      <p:sp>
        <p:nvSpPr>
          <p:cNvPr id="749" name="CustomShape 5"/>
          <p:cNvSpPr/>
          <p:nvPr/>
        </p:nvSpPr>
        <p:spPr>
          <a:xfrm>
            <a:off x="216000" y="6226560"/>
            <a:ext cx="3308760" cy="376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à gauche de l’onglet Console.</a:t>
            </a:r>
            <a:endParaRPr b="0" lang="fr-FR" sz="16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457200" y="274320"/>
            <a:ext cx="822492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AUTRES ANOMALIES </a:t>
            </a:r>
            <a:endParaRPr b="0" lang="fr-FR" sz="2400" spc="-1" strike="noStrike">
              <a:latin typeface="Arial"/>
            </a:endParaRPr>
          </a:p>
          <a:p>
            <a:pPr algn="ctr">
              <a:lnSpc>
                <a:spcPct val="100000"/>
              </a:lnSpc>
            </a:pPr>
            <a:endParaRPr b="0" lang="fr-FR" sz="2400" spc="-1" strike="noStrike">
              <a:latin typeface="Arial"/>
            </a:endParaRPr>
          </a:p>
        </p:txBody>
      </p:sp>
      <p:sp>
        <p:nvSpPr>
          <p:cNvPr id="751" name="CustomShape 2"/>
          <p:cNvSpPr/>
          <p:nvPr/>
        </p:nvSpPr>
        <p:spPr>
          <a:xfrm>
            <a:off x="1089360" y="1072800"/>
            <a:ext cx="6960600" cy="50097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Pas d’information sur le Budget ou sur l’Etablissement (optionnel)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Fichiers corrompus : une partie seulement est lisible. Solution : les nettoyer à la main en respectant les balises.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Discordances entre bulletins dématérialisés et bulletins papiers.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r>
              <a:rPr b="0" lang="fr-FR" sz="1800" spc="-1" strike="noStrike">
                <a:solidFill>
                  <a:srgbClr val="ff0000"/>
                </a:solidFill>
                <a:latin typeface="Arial"/>
                <a:ea typeface="Arial"/>
              </a:rPr>
              <a:t>Sur la base de quelle pièce justificative le comptable a-t-il payé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0000"/>
                </a:solidFill>
                <a:latin typeface="Arial"/>
                <a:ea typeface="Arial"/>
              </a:rPr>
              <a:t>Quelles pièces justificatives ont été déposées au greffe avec les  comptes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752"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53"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54"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55"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56"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57"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58" name="CustomShape 9"/>
          <p:cNvSpPr/>
          <p:nvPr/>
        </p:nvSpPr>
        <p:spPr>
          <a:xfrm>
            <a:off x="8434440" y="6307920"/>
            <a:ext cx="176760" cy="201240"/>
          </a:xfrm>
          <a:prstGeom prst="rect">
            <a:avLst/>
          </a:prstGeom>
          <a:noFill/>
          <a:ln>
            <a:noFill/>
          </a:ln>
        </p:spPr>
        <p:style>
          <a:lnRef idx="0"/>
          <a:fillRef idx="0"/>
          <a:effectRef idx="0"/>
          <a:fontRef idx="minor"/>
        </p:style>
      </p:sp>
      <p:sp>
        <p:nvSpPr>
          <p:cNvPr id="759" name="CustomShape 10"/>
          <p:cNvSpPr/>
          <p:nvPr/>
        </p:nvSpPr>
        <p:spPr>
          <a:xfrm>
            <a:off x="1540440" y="6356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60" name="CustomShape 1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CF7D376-8A27-493F-99FC-78E177B48B13}"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CustomShape 1"/>
          <p:cNvSpPr/>
          <p:nvPr/>
        </p:nvSpPr>
        <p:spPr>
          <a:xfrm>
            <a:off x="235080" y="1376640"/>
            <a:ext cx="8446320" cy="4942440"/>
          </a:xfrm>
          <a:prstGeom prst="rect">
            <a:avLst/>
          </a:prstGeom>
          <a:noFill/>
          <a:ln>
            <a:noFill/>
          </a:ln>
        </p:spPr>
        <p:style>
          <a:lnRef idx="0"/>
          <a:fillRef idx="0"/>
          <a:effectRef idx="0"/>
          <a:fontRef idx="minor"/>
        </p:style>
        <p:txBody>
          <a:bodyPr lIns="0" rIns="0" tIns="0" bIns="0"/>
          <a:p>
            <a:pPr marL="343080" indent="-337680">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762" name="CustomShape 2"/>
          <p:cNvSpPr/>
          <p:nvPr/>
        </p:nvSpPr>
        <p:spPr>
          <a:xfrm>
            <a:off x="7883640" y="6321600"/>
            <a:ext cx="894600" cy="173880"/>
          </a:xfrm>
          <a:prstGeom prst="rect">
            <a:avLst/>
          </a:prstGeom>
          <a:noFill/>
          <a:ln>
            <a:noFill/>
          </a:ln>
        </p:spPr>
        <p:style>
          <a:lnRef idx="0"/>
          <a:fillRef idx="0"/>
          <a:effectRef idx="0"/>
          <a:fontRef idx="minor"/>
        </p:style>
      </p:sp>
      <p:sp>
        <p:nvSpPr>
          <p:cNvPr id="763" name="CustomShape 3"/>
          <p:cNvSpPr/>
          <p:nvPr/>
        </p:nvSpPr>
        <p:spPr>
          <a:xfrm>
            <a:off x="344160" y="116640"/>
            <a:ext cx="8686800" cy="33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L’UTILISATION DE TABLEAUX CROISES DYNAMIQUES </a:t>
            </a:r>
            <a:endParaRPr b="0" lang="fr-FR" sz="2400" spc="-1" strike="noStrike">
              <a:latin typeface="Arial"/>
            </a:endParaRPr>
          </a:p>
        </p:txBody>
      </p:sp>
      <p:pic>
        <p:nvPicPr>
          <p:cNvPr id="764" name="Picture 3" descr=""/>
          <p:cNvPicPr/>
          <p:nvPr/>
        </p:nvPicPr>
        <p:blipFill>
          <a:blip r:embed="rId1"/>
          <a:stretch/>
        </p:blipFill>
        <p:spPr>
          <a:xfrm>
            <a:off x="215640" y="447120"/>
            <a:ext cx="4731840" cy="6180840"/>
          </a:xfrm>
          <a:prstGeom prst="rect">
            <a:avLst/>
          </a:prstGeom>
          <a:ln>
            <a:noFill/>
          </a:ln>
        </p:spPr>
      </p:pic>
      <p:pic>
        <p:nvPicPr>
          <p:cNvPr id="765" name="Picture 4" descr=""/>
          <p:cNvPicPr/>
          <p:nvPr/>
        </p:nvPicPr>
        <p:blipFill>
          <a:blip r:embed="rId2"/>
          <a:stretch/>
        </p:blipFill>
        <p:spPr>
          <a:xfrm>
            <a:off x="4952880" y="462960"/>
            <a:ext cx="4078440" cy="6451920"/>
          </a:xfrm>
          <a:prstGeom prst="rect">
            <a:avLst/>
          </a:prstGeom>
          <a:ln>
            <a:noFill/>
          </a:ln>
        </p:spPr>
      </p:pic>
      <p:sp>
        <p:nvSpPr>
          <p:cNvPr id="766" name="CustomShape 4"/>
          <p:cNvSpPr/>
          <p:nvPr/>
        </p:nvSpPr>
        <p:spPr>
          <a:xfrm>
            <a:off x="1332000" y="6321600"/>
            <a:ext cx="6474600" cy="17388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67"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024BF7E-5146-45BB-8DA6-0788B61567CB}"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8" name="Image 1" descr=""/>
          <p:cNvPicPr/>
          <p:nvPr/>
        </p:nvPicPr>
        <p:blipFill>
          <a:blip r:embed="rId1"/>
          <a:stretch/>
        </p:blipFill>
        <p:spPr>
          <a:xfrm>
            <a:off x="1763640" y="1699560"/>
            <a:ext cx="7739640" cy="4835880"/>
          </a:xfrm>
          <a:prstGeom prst="rect">
            <a:avLst/>
          </a:prstGeom>
          <a:ln>
            <a:noFill/>
          </a:ln>
        </p:spPr>
      </p:pic>
      <p:sp>
        <p:nvSpPr>
          <p:cNvPr id="769"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770" name="CustomShape 2"/>
          <p:cNvSpPr/>
          <p:nvPr/>
        </p:nvSpPr>
        <p:spPr>
          <a:xfrm>
            <a:off x="7883640" y="6321600"/>
            <a:ext cx="894960" cy="174240"/>
          </a:xfrm>
          <a:prstGeom prst="rect">
            <a:avLst/>
          </a:prstGeom>
          <a:noFill/>
          <a:ln>
            <a:noFill/>
          </a:ln>
        </p:spPr>
        <p:style>
          <a:lnRef idx="0"/>
          <a:fillRef idx="0"/>
          <a:effectRef idx="0"/>
          <a:fontRef idx="minor"/>
        </p:style>
      </p:sp>
      <p:sp>
        <p:nvSpPr>
          <p:cNvPr id="771" name="CustomShape 3"/>
          <p:cNvSpPr/>
          <p:nvPr/>
        </p:nvSpPr>
        <p:spPr>
          <a:xfrm>
            <a:off x="200880" y="260640"/>
            <a:ext cx="8888040" cy="404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 </a:t>
            </a:r>
            <a:r>
              <a:rPr b="0" lang="fr-FR" sz="2400" spc="-1" strike="noStrike" cap="all">
                <a:solidFill>
                  <a:srgbClr val="308087"/>
                </a:solidFill>
                <a:latin typeface="Times New Roman"/>
                <a:ea typeface="ヒラギノ角ゴ Pro W3"/>
              </a:rPr>
              <a:t>	</a:t>
            </a:r>
            <a:r>
              <a:rPr b="0" lang="fr-FR" sz="1600" spc="-1" strike="noStrike" cap="all">
                <a:solidFill>
                  <a:srgbClr val="308087"/>
                </a:solidFill>
                <a:latin typeface="Times New Roman"/>
                <a:ea typeface="ヒラギノ角ゴ Pro W3"/>
              </a:rPr>
              <a:t>(</a:t>
            </a:r>
            <a:r>
              <a:rPr b="1" lang="fr-FR" sz="1600" spc="-1" strike="noStrike">
                <a:solidFill>
                  <a:srgbClr val="0070c0"/>
                </a:solidFill>
                <a:latin typeface="Times New Roman"/>
                <a:ea typeface="ヒラギノ角ゴ Pro W3"/>
              </a:rPr>
              <a:t>ARA, Bretagne, Occitanie, La Réunion, IdF)</a:t>
            </a:r>
            <a:endParaRPr b="0" lang="fr-FR" sz="16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772" name="CustomShape 4"/>
          <p:cNvSpPr/>
          <p:nvPr/>
        </p:nvSpPr>
        <p:spPr>
          <a:xfrm>
            <a:off x="536760" y="1052640"/>
            <a:ext cx="7986600" cy="464688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latin typeface="Times New Roman"/>
                <a:ea typeface="ヒラギノ角ゴ Pro W3"/>
              </a:rPr>
              <a:t>Cliquer sur l’icône bleue </a:t>
            </a:r>
            <a:endParaRPr b="0" lang="fr-FR" sz="2400" spc="-1" strike="noStrike">
              <a:latin typeface="Arial"/>
            </a:endParaRPr>
          </a:p>
        </p:txBody>
      </p:sp>
      <p:sp>
        <p:nvSpPr>
          <p:cNvPr id="773" name="CustomShape 5"/>
          <p:cNvSpPr/>
          <p:nvPr/>
        </p:nvSpPr>
        <p:spPr>
          <a:xfrm>
            <a:off x="3994560" y="1258200"/>
            <a:ext cx="703080" cy="508680"/>
          </a:xfrm>
          <a:custGeom>
            <a:avLst/>
            <a:gdLst/>
            <a:ahLst/>
            <a:rect l="l" t="t" r="r" b="b"/>
            <a:pathLst>
              <a:path w="21600" h="21600">
                <a:moveTo>
                  <a:pt x="0" y="0"/>
                </a:moveTo>
                <a:lnTo>
                  <a:pt x="21600" y="21600"/>
                </a:lnTo>
              </a:path>
            </a:pathLst>
          </a:custGeom>
          <a:noFill/>
          <a:ln w="10080">
            <a:solidFill>
              <a:srgbClr val="2c7f86"/>
            </a:solidFill>
            <a:round/>
            <a:tailEnd len="med" type="triangle" w="med"/>
          </a:ln>
        </p:spPr>
        <p:style>
          <a:lnRef idx="1">
            <a:schemeClr val="accent1"/>
          </a:lnRef>
          <a:fillRef idx="0">
            <a:schemeClr val="accent1"/>
          </a:fillRef>
          <a:effectRef idx="0">
            <a:schemeClr val="accent1"/>
          </a:effectRef>
          <a:fontRef idx="minor"/>
        </p:style>
      </p:sp>
      <p:sp>
        <p:nvSpPr>
          <p:cNvPr id="774"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208338D-AB34-4C82-BC5F-F4FE66136CCA}"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75" name="CustomShape 7"/>
          <p:cNvSpPr/>
          <p:nvPr/>
        </p:nvSpPr>
        <p:spPr>
          <a:xfrm>
            <a:off x="1540440" y="6536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6" name="Image 3" descr=""/>
          <p:cNvPicPr/>
          <p:nvPr/>
        </p:nvPicPr>
        <p:blipFill>
          <a:blip r:embed="rId1"/>
          <a:stretch/>
        </p:blipFill>
        <p:spPr>
          <a:xfrm>
            <a:off x="1354320" y="1418040"/>
            <a:ext cx="7786080" cy="4865040"/>
          </a:xfrm>
          <a:prstGeom prst="rect">
            <a:avLst/>
          </a:prstGeom>
          <a:ln>
            <a:noFill/>
          </a:ln>
        </p:spPr>
      </p:pic>
      <p:sp>
        <p:nvSpPr>
          <p:cNvPr id="777"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778" name="CustomShape 2"/>
          <p:cNvSpPr/>
          <p:nvPr/>
        </p:nvSpPr>
        <p:spPr>
          <a:xfrm>
            <a:off x="7883640" y="6321600"/>
            <a:ext cx="894960" cy="174240"/>
          </a:xfrm>
          <a:prstGeom prst="rect">
            <a:avLst/>
          </a:prstGeom>
          <a:noFill/>
          <a:ln>
            <a:noFill/>
          </a:ln>
        </p:spPr>
        <p:style>
          <a:lnRef idx="0"/>
          <a:fillRef idx="0"/>
          <a:effectRef idx="0"/>
          <a:fontRef idx="minor"/>
        </p:style>
      </p:sp>
      <p:sp>
        <p:nvSpPr>
          <p:cNvPr id="779" name="CustomShape 3"/>
          <p:cNvSpPr/>
          <p:nvPr/>
        </p:nvSpPr>
        <p:spPr>
          <a:xfrm>
            <a:off x="120960" y="320400"/>
            <a:ext cx="8888040" cy="585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p:txBody>
      </p:sp>
      <p:sp>
        <p:nvSpPr>
          <p:cNvPr id="780" name="CustomShape 4"/>
          <p:cNvSpPr/>
          <p:nvPr/>
        </p:nvSpPr>
        <p:spPr>
          <a:xfrm>
            <a:off x="575640" y="944640"/>
            <a:ext cx="7986600" cy="464688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latin typeface="Times New Roman"/>
                <a:ea typeface="ヒラギノ角ゴ Pro W3"/>
              </a:rPr>
              <a:t>Cliquer sur  Source pour le traitement des données</a:t>
            </a:r>
            <a:r>
              <a:rPr b="1" lang="fr-FR" sz="2400" spc="-1" strike="noStrike">
                <a:solidFill>
                  <a:srgbClr val="000000"/>
                </a:solidFill>
                <a:latin typeface="Times New Roman"/>
                <a:ea typeface="ヒラギノ角ゴ Pro W3"/>
              </a:rPr>
              <a:t> </a:t>
            </a:r>
            <a:endParaRPr b="0" lang="fr-FR" sz="2400" spc="-1" strike="noStrike">
              <a:latin typeface="Arial"/>
            </a:endParaRPr>
          </a:p>
          <a:p>
            <a:pPr>
              <a:lnSpc>
                <a:spcPct val="100000"/>
              </a:lnSpc>
            </a:pPr>
            <a:endParaRPr b="0" lang="fr-FR" sz="2400" spc="-1" strike="noStrike">
              <a:latin typeface="Arial"/>
            </a:endParaRPr>
          </a:p>
        </p:txBody>
      </p:sp>
      <p:sp>
        <p:nvSpPr>
          <p:cNvPr id="781" name="CustomShape 5"/>
          <p:cNvSpPr/>
          <p:nvPr/>
        </p:nvSpPr>
        <p:spPr>
          <a:xfrm>
            <a:off x="4709880" y="1332000"/>
            <a:ext cx="464400" cy="612360"/>
          </a:xfrm>
          <a:custGeom>
            <a:avLst/>
            <a:gdLst/>
            <a:ahLst/>
            <a:rect l="l" t="t" r="r" b="b"/>
            <a:pathLst>
              <a:path w="21600" h="21600">
                <a:moveTo>
                  <a:pt x="0" y="0"/>
                </a:moveTo>
                <a:lnTo>
                  <a:pt x="21600" y="21600"/>
                </a:lnTo>
              </a:path>
            </a:pathLst>
          </a:custGeom>
          <a:noFill/>
          <a:ln w="1908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782"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F882E26C-A107-41C3-A51B-B648AEFBBD4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3" name="CustomShape 7"/>
          <p:cNvSpPr/>
          <p:nvPr/>
        </p:nvSpPr>
        <p:spPr>
          <a:xfrm>
            <a:off x="1540440" y="6428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5EB3689-EE34-4C53-9642-CAC3FF770029}"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02" name="CustomShape 2"/>
          <p:cNvSpPr/>
          <p:nvPr/>
        </p:nvSpPr>
        <p:spPr>
          <a:xfrm>
            <a:off x="126360" y="273456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PRéSENTATION GéNéRALE DE L’INTERFACE</a:t>
            </a:r>
            <a:endParaRPr b="0" lang="fr-FR" sz="2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785" name="CustomShape 2"/>
          <p:cNvSpPr/>
          <p:nvPr/>
        </p:nvSpPr>
        <p:spPr>
          <a:xfrm>
            <a:off x="1332000" y="6321600"/>
            <a:ext cx="6474960" cy="17424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86" name="CustomShape 3"/>
          <p:cNvSpPr/>
          <p:nvPr/>
        </p:nvSpPr>
        <p:spPr>
          <a:xfrm>
            <a:off x="7883640" y="6321600"/>
            <a:ext cx="894960" cy="174240"/>
          </a:xfrm>
          <a:prstGeom prst="rect">
            <a:avLst/>
          </a:prstGeom>
          <a:noFill/>
          <a:ln>
            <a:noFill/>
          </a:ln>
        </p:spPr>
        <p:style>
          <a:lnRef idx="0"/>
          <a:fillRef idx="0"/>
          <a:effectRef idx="0"/>
          <a:fontRef idx="minor"/>
        </p:style>
      </p:sp>
      <p:sp>
        <p:nvSpPr>
          <p:cNvPr id="787" name="CustomShape 4"/>
          <p:cNvSpPr/>
          <p:nvPr/>
        </p:nvSpPr>
        <p:spPr>
          <a:xfrm>
            <a:off x="199080" y="332640"/>
            <a:ext cx="85802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a:p>
            <a:pPr algn="ctr">
              <a:lnSpc>
                <a:spcPct val="100000"/>
              </a:lnSpc>
            </a:pPr>
            <a:endParaRPr b="0" lang="fr-FR" sz="2400" spc="-1" strike="noStrike">
              <a:latin typeface="Arial"/>
            </a:endParaRPr>
          </a:p>
        </p:txBody>
      </p:sp>
      <p:sp>
        <p:nvSpPr>
          <p:cNvPr id="788" name="CustomShape 5"/>
          <p:cNvSpPr/>
          <p:nvPr/>
        </p:nvSpPr>
        <p:spPr>
          <a:xfrm>
            <a:off x="611640" y="1052640"/>
            <a:ext cx="7986600" cy="464688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latin typeface="Times New Roman"/>
                <a:ea typeface="ヒラギノ角ゴ Pro W3"/>
              </a:rPr>
              <a:t>Le rapport Altaïr est créé aux formats .pdf, .docx ou .odt</a:t>
            </a:r>
            <a:endParaRPr b="0" lang="fr-FR" sz="1400" spc="-1" strike="noStrike">
              <a:latin typeface="Arial"/>
            </a:endParaRPr>
          </a:p>
          <a:p>
            <a:pPr>
              <a:lnSpc>
                <a:spcPct val="100000"/>
              </a:lnSpc>
            </a:pPr>
            <a:endParaRPr b="0" lang="fr-FR" sz="1400" spc="-1" strike="noStrike">
              <a:latin typeface="Arial"/>
            </a:endParaRPr>
          </a:p>
        </p:txBody>
      </p:sp>
      <p:sp>
        <p:nvSpPr>
          <p:cNvPr id="789"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8762C188-C724-4084-86A2-ADC78FF230ED}"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0" name="CustomShape 7"/>
          <p:cNvSpPr/>
          <p:nvPr/>
        </p:nvSpPr>
        <p:spPr>
          <a:xfrm>
            <a:off x="3029040" y="6356520"/>
            <a:ext cx="3082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pic>
        <p:nvPicPr>
          <p:cNvPr id="791" name="Image 1" descr=""/>
          <p:cNvPicPr/>
          <p:nvPr/>
        </p:nvPicPr>
        <p:blipFill>
          <a:blip r:embed="rId1"/>
          <a:stretch/>
        </p:blipFill>
        <p:spPr>
          <a:xfrm>
            <a:off x="2044440" y="1319400"/>
            <a:ext cx="6632280" cy="5535000"/>
          </a:xfrm>
          <a:prstGeom prst="rect">
            <a:avLst/>
          </a:prstGeom>
          <a:ln>
            <a:noFill/>
          </a:ln>
        </p:spPr>
      </p:pic>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2" name="Espace réservé du contenu 3" descr=""/>
          <p:cNvPicPr/>
          <p:nvPr/>
        </p:nvPicPr>
        <p:blipFill>
          <a:blip r:embed="rId1"/>
          <a:srcRect l="3095" t="3602" r="3731" b="0"/>
          <a:stretch/>
        </p:blipFill>
        <p:spPr>
          <a:xfrm>
            <a:off x="433800" y="1268640"/>
            <a:ext cx="8403480" cy="4888440"/>
          </a:xfrm>
          <a:prstGeom prst="rect">
            <a:avLst/>
          </a:prstGeom>
          <a:ln>
            <a:noFill/>
          </a:ln>
        </p:spPr>
      </p:pic>
      <p:sp>
        <p:nvSpPr>
          <p:cNvPr id="793" name="CustomShape 1"/>
          <p:cNvSpPr/>
          <p:nvPr/>
        </p:nvSpPr>
        <p:spPr>
          <a:xfrm>
            <a:off x="771120" y="5445360"/>
            <a:ext cx="1506960" cy="4269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94" name="CustomShape 2"/>
          <p:cNvSpPr/>
          <p:nvPr/>
        </p:nvSpPr>
        <p:spPr>
          <a:xfrm flipV="1">
            <a:off x="2283480" y="-1248480"/>
            <a:ext cx="2859480" cy="22273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5" name="CustomShape 3"/>
          <p:cNvSpPr/>
          <p:nvPr/>
        </p:nvSpPr>
        <p:spPr>
          <a:xfrm>
            <a:off x="7883640" y="6321600"/>
            <a:ext cx="894960" cy="174240"/>
          </a:xfrm>
          <a:prstGeom prst="rect">
            <a:avLst/>
          </a:prstGeom>
          <a:noFill/>
          <a:ln>
            <a:noFill/>
          </a:ln>
        </p:spPr>
        <p:style>
          <a:lnRef idx="0"/>
          <a:fillRef idx="0"/>
          <a:effectRef idx="0"/>
          <a:fontRef idx="minor"/>
        </p:style>
      </p:sp>
      <p:sp>
        <p:nvSpPr>
          <p:cNvPr id="796" name="CustomShape 4"/>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RAPPORT D’ANALYSE DES DONNéES</a:t>
            </a:r>
            <a:endParaRPr b="0" lang="fr-FR" sz="2400" spc="-1" strike="noStrike">
              <a:latin typeface="Arial"/>
            </a:endParaRPr>
          </a:p>
        </p:txBody>
      </p:sp>
      <p:sp>
        <p:nvSpPr>
          <p:cNvPr id="797"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05DFD027-D1FF-41F1-89CB-91547AAFB2C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8" name="CustomShape 6"/>
          <p:cNvSpPr/>
          <p:nvPr/>
        </p:nvSpPr>
        <p:spPr>
          <a:xfrm>
            <a:off x="1540440" y="6464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9" name="Espace réservé du contenu 3" descr=""/>
          <p:cNvPicPr/>
          <p:nvPr/>
        </p:nvPicPr>
        <p:blipFill>
          <a:blip r:embed="rId1"/>
          <a:srcRect l="2805" t="3744" r="2013" b="0"/>
          <a:stretch/>
        </p:blipFill>
        <p:spPr>
          <a:xfrm>
            <a:off x="412560" y="1321200"/>
            <a:ext cx="8627760" cy="4905720"/>
          </a:xfrm>
          <a:prstGeom prst="rect">
            <a:avLst/>
          </a:prstGeom>
          <a:ln>
            <a:noFill/>
          </a:ln>
        </p:spPr>
      </p:pic>
      <p:sp>
        <p:nvSpPr>
          <p:cNvPr id="800" name="CustomShape 1"/>
          <p:cNvSpPr/>
          <p:nvPr/>
        </p:nvSpPr>
        <p:spPr>
          <a:xfrm flipV="1">
            <a:off x="3348000" y="2100240"/>
            <a:ext cx="2299320" cy="24696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1" name="CustomShape 2"/>
          <p:cNvSpPr/>
          <p:nvPr/>
        </p:nvSpPr>
        <p:spPr>
          <a:xfrm flipV="1">
            <a:off x="3348000" y="2478240"/>
            <a:ext cx="282960" cy="12096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2" name="CustomShape 3"/>
          <p:cNvSpPr/>
          <p:nvPr/>
        </p:nvSpPr>
        <p:spPr>
          <a:xfrm>
            <a:off x="7883640" y="6321600"/>
            <a:ext cx="894960" cy="174240"/>
          </a:xfrm>
          <a:prstGeom prst="rect">
            <a:avLst/>
          </a:prstGeom>
          <a:noFill/>
          <a:ln>
            <a:noFill/>
          </a:ln>
        </p:spPr>
        <p:style>
          <a:lnRef idx="0"/>
          <a:fillRef idx="0"/>
          <a:effectRef idx="0"/>
          <a:fontRef idx="minor"/>
        </p:style>
      </p:sp>
      <p:sp>
        <p:nvSpPr>
          <p:cNvPr id="803" name="CustomShape 4"/>
          <p:cNvSpPr/>
          <p:nvPr/>
        </p:nvSpPr>
        <p:spPr>
          <a:xfrm>
            <a:off x="608760" y="3038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Les Tests statutaires et réglementaires</a:t>
            </a:r>
            <a:endParaRPr b="0" lang="fr-FR" sz="2400" spc="-1" strike="noStrike">
              <a:latin typeface="Arial"/>
            </a:endParaRPr>
          </a:p>
        </p:txBody>
      </p:sp>
      <p:sp>
        <p:nvSpPr>
          <p:cNvPr id="804"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6FB09286-BF58-4B52-A299-0419E462C1F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805" name="CustomShape 6"/>
          <p:cNvSpPr/>
          <p:nvPr/>
        </p:nvSpPr>
        <p:spPr>
          <a:xfrm>
            <a:off x="1540440" y="6500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576000" y="937080"/>
            <a:ext cx="7986240" cy="71388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204" name="CustomShape 2"/>
          <p:cNvSpPr/>
          <p:nvPr/>
        </p:nvSpPr>
        <p:spPr>
          <a:xfrm>
            <a:off x="576360" y="2214720"/>
            <a:ext cx="7986240" cy="3909240"/>
          </a:xfrm>
          <a:prstGeom prst="rect">
            <a:avLst/>
          </a:prstGeom>
          <a:noFill/>
          <a:ln>
            <a:noFill/>
          </a:ln>
        </p:spPr>
        <p:style>
          <a:lnRef idx="0"/>
          <a:fillRef idx="0"/>
          <a:effectRef idx="0"/>
          <a:fontRef idx="minor"/>
        </p:style>
        <p:txBody>
          <a:bodyPr lIns="0" rIns="0" tIns="0" bIns="0"/>
          <a:p>
            <a:pPr marL="343080" indent="-337680">
              <a:lnSpc>
                <a:spcPct val="100000"/>
              </a:lnSpc>
            </a:pPr>
            <a:r>
              <a:rPr b="1" lang="fr-FR" sz="800" spc="-1" strike="noStrike">
                <a:solidFill>
                  <a:srgbClr val="000000"/>
                </a:solidFill>
                <a:latin typeface="Arial"/>
                <a:ea typeface="ヒラギノ角ゴ Pro W3"/>
              </a:rPr>
              <a:t>  </a:t>
            </a:r>
            <a:endParaRPr b="0" lang="fr-FR" sz="800" spc="-1" strike="noStrike">
              <a:latin typeface="Arial"/>
            </a:endParaRPr>
          </a:p>
          <a:p>
            <a:pPr marL="343080" indent="-337680">
              <a:lnSpc>
                <a:spcPct val="100000"/>
              </a:lnSpc>
            </a:pPr>
            <a:endParaRPr b="0" lang="fr-FR" sz="800" spc="-1" strike="noStrike">
              <a:latin typeface="Arial"/>
            </a:endParaRPr>
          </a:p>
        </p:txBody>
      </p:sp>
      <p:sp>
        <p:nvSpPr>
          <p:cNvPr id="205" name="CustomShape 3"/>
          <p:cNvSpPr/>
          <p:nvPr/>
        </p:nvSpPr>
        <p:spPr>
          <a:xfrm>
            <a:off x="7883640" y="6321600"/>
            <a:ext cx="894600" cy="173880"/>
          </a:xfrm>
          <a:prstGeom prst="rect">
            <a:avLst/>
          </a:prstGeom>
          <a:noFill/>
          <a:ln>
            <a:noFill/>
          </a:ln>
        </p:spPr>
        <p:style>
          <a:lnRef idx="0"/>
          <a:fillRef idx="0"/>
          <a:effectRef idx="0"/>
          <a:fontRef idx="minor"/>
        </p:style>
      </p:sp>
      <p:pic>
        <p:nvPicPr>
          <p:cNvPr id="206" name="Image 228" descr=""/>
          <p:cNvPicPr/>
          <p:nvPr/>
        </p:nvPicPr>
        <p:blipFill>
          <a:blip r:embed="rId1"/>
          <a:srcRect l="14017" t="0" r="65856" b="0"/>
          <a:stretch/>
        </p:blipFill>
        <p:spPr>
          <a:xfrm>
            <a:off x="2160000" y="1569960"/>
            <a:ext cx="1578600" cy="4174920"/>
          </a:xfrm>
          <a:prstGeom prst="rect">
            <a:avLst/>
          </a:prstGeom>
          <a:ln>
            <a:noFill/>
          </a:ln>
        </p:spPr>
      </p:pic>
      <p:sp>
        <p:nvSpPr>
          <p:cNvPr id="207" name="CustomShape 4"/>
          <p:cNvSpPr/>
          <p:nvPr/>
        </p:nvSpPr>
        <p:spPr>
          <a:xfrm>
            <a:off x="6120000" y="4536000"/>
            <a:ext cx="2730960" cy="853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latin typeface="Arial"/>
                <a:ea typeface="DejaVu Sans"/>
              </a:rPr>
              <a:t>GESTIONNAIRE D’ÉCHANGE DE DONNÉES</a:t>
            </a:r>
            <a:endParaRPr b="0" lang="fr-FR" sz="1800" spc="-1" strike="noStrike">
              <a:latin typeface="Arial"/>
            </a:endParaRPr>
          </a:p>
        </p:txBody>
      </p:sp>
      <p:sp>
        <p:nvSpPr>
          <p:cNvPr id="208"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09" name="CustomShape 6"/>
          <p:cNvSpPr/>
          <p:nvPr/>
        </p:nvSpPr>
        <p:spPr>
          <a:xfrm>
            <a:off x="6048000" y="2448000"/>
            <a:ext cx="186696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latin typeface="Arial"/>
                <a:ea typeface="DejaVu Sans"/>
              </a:rPr>
              <a:t>Logiciel Altaïr</a:t>
            </a:r>
            <a:endParaRPr b="0" lang="fr-FR" sz="1800" spc="-1" strike="noStrike">
              <a:latin typeface="Arial"/>
            </a:endParaRPr>
          </a:p>
        </p:txBody>
      </p:sp>
      <p:sp>
        <p:nvSpPr>
          <p:cNvPr id="210"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11" name="CustomShape 8"/>
          <p:cNvSpPr/>
          <p:nvPr/>
        </p:nvSpPr>
        <p:spPr>
          <a:xfrm>
            <a:off x="7200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L’application et le gestionnaire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d’échange de données</a:t>
            </a:r>
            <a:endParaRPr b="0" lang="fr-FR" sz="2400" spc="-1" strike="noStrike">
              <a:latin typeface="Arial"/>
            </a:endParaRPr>
          </a:p>
          <a:p>
            <a:pPr algn="ctr">
              <a:lnSpc>
                <a:spcPct val="100000"/>
              </a:lnSpc>
            </a:pPr>
            <a:endParaRPr b="0" lang="fr-FR" sz="2400" spc="-1" strike="noStrike">
              <a:latin typeface="Arial"/>
            </a:endParaRPr>
          </a:p>
        </p:txBody>
      </p:sp>
      <p:sp>
        <p:nvSpPr>
          <p:cNvPr id="212" name="CustomShape 9"/>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82B0F665-B081-471E-A86A-3EA74F2AC831}"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13" name="CustomShape 10"/>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235080" y="1160640"/>
            <a:ext cx="8399880" cy="474696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latin typeface="Calibri"/>
                <a:ea typeface="DejaVu Sans"/>
              </a:rPr>
              <a:t>La fenêtre principale de l’outil Altaïr comprend 5 menus déroulants : Fichier, Editer, Lancer, Configurer et Aide.</a:t>
            </a:r>
            <a:endParaRPr b="0" lang="fr-FR" sz="1800" spc="-1" strike="noStrike">
              <a:latin typeface="Arial"/>
            </a:endParaRPr>
          </a:p>
          <a:p>
            <a:pPr algn="just">
              <a:lnSpc>
                <a:spcPct val="100000"/>
              </a:lnSpc>
            </a:pP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Fichier</a:t>
            </a:r>
            <a:r>
              <a:rPr b="1" lang="fr-FR" sz="1800" spc="-1" strike="noStrike">
                <a:solidFill>
                  <a:srgbClr val="000000"/>
                </a:solidFill>
                <a:latin typeface="Arial"/>
                <a:ea typeface="ヒラギノ角ゴ Pro W3"/>
              </a:rPr>
              <a:t> : permet d’accéder aux fonctionnalités de création en mode projet, enregistrement, exportation et archivage du rapport Altaïr. </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Editer </a:t>
            </a:r>
            <a:r>
              <a:rPr b="1" lang="fr-FR" sz="1800" spc="-1" strike="noStrike">
                <a:solidFill>
                  <a:srgbClr val="000000"/>
                </a:solidFill>
                <a:latin typeface="Arial"/>
                <a:ea typeface="ヒラギノ角ゴ Pro W3"/>
              </a:rPr>
              <a:t>: permet de modifier l’apparence de l’interface avec plus ou moins de détails explicites.</a:t>
            </a:r>
            <a:endParaRPr b="0" lang="fr-FR" sz="1800" spc="-1" strike="noStrike">
              <a:latin typeface="Arial"/>
            </a:endParaRPr>
          </a:p>
          <a:p>
            <a:pPr algn="just">
              <a:lnSpc>
                <a:spcPct val="100000"/>
              </a:lnSpc>
            </a:pP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Lancer </a:t>
            </a:r>
            <a:r>
              <a:rPr b="1" lang="fr-FR" sz="1800" spc="-1" strike="noStrike">
                <a:solidFill>
                  <a:srgbClr val="000000"/>
                </a:solidFill>
                <a:latin typeface="Arial"/>
                <a:ea typeface="ヒラギノ角ゴ Pro W3"/>
              </a:rPr>
              <a:t>: permet le lancement de l’analyse des données paye xhl ou xml et l’exécution de cette analyse.</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Configurer</a:t>
            </a:r>
            <a:r>
              <a:rPr b="1" lang="fr-FR" sz="1800" spc="-1" strike="noStrike">
                <a:solidFill>
                  <a:srgbClr val="000000"/>
                </a:solidFill>
                <a:latin typeface="Arial"/>
                <a:ea typeface="ヒラギノ角ゴ Pro W3"/>
              </a:rPr>
              <a:t> : permet d’accéder aux fonctionnalités de configuration technique des données.</a:t>
            </a:r>
            <a:endParaRPr b="0" lang="fr-FR" sz="1800" spc="-1" strike="noStrike">
              <a:latin typeface="Arial"/>
            </a:endParaRPr>
          </a:p>
          <a:p>
            <a:pPr algn="just">
              <a:lnSpc>
                <a:spcPct val="100000"/>
              </a:lnSpc>
            </a:pP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Aide</a:t>
            </a:r>
            <a:r>
              <a:rPr b="1" lang="fr-FR" sz="1800" spc="-1" strike="noStrike">
                <a:solidFill>
                  <a:srgbClr val="000000"/>
                </a:solidFill>
                <a:latin typeface="Arial"/>
                <a:ea typeface="ヒラギノ角ゴ Pro W3"/>
              </a:rPr>
              <a:t> : la fonction « aide » comprend des liens vers la norme de dématérialisation et les conventions adoptées pour les fichiers CSV.</a:t>
            </a:r>
            <a:endParaRPr b="0" lang="fr-FR" sz="1800" spc="-1" strike="noStrike">
              <a:latin typeface="Arial"/>
            </a:endParaRPr>
          </a:p>
        </p:txBody>
      </p:sp>
      <p:sp>
        <p:nvSpPr>
          <p:cNvPr id="215" name="CustomShape 2"/>
          <p:cNvSpPr/>
          <p:nvPr/>
        </p:nvSpPr>
        <p:spPr>
          <a:xfrm>
            <a:off x="7883640" y="6321600"/>
            <a:ext cx="894600" cy="173880"/>
          </a:xfrm>
          <a:prstGeom prst="rect">
            <a:avLst/>
          </a:prstGeom>
          <a:noFill/>
          <a:ln>
            <a:noFill/>
          </a:ln>
        </p:spPr>
        <p:style>
          <a:lnRef idx="0"/>
          <a:fillRef idx="0"/>
          <a:effectRef idx="0"/>
          <a:fontRef idx="minor"/>
        </p:style>
      </p:sp>
      <p:sp>
        <p:nvSpPr>
          <p:cNvPr id="216" name="CustomShape 3"/>
          <p:cNvSpPr/>
          <p:nvPr/>
        </p:nvSpPr>
        <p:spPr>
          <a:xfrm>
            <a:off x="235080" y="296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FONCTIONNALITES de l’APPLICATION</a:t>
            </a:r>
            <a:endParaRPr b="0" lang="fr-FR" sz="2400" spc="-1" strike="noStrike">
              <a:latin typeface="Arial"/>
            </a:endParaRPr>
          </a:p>
          <a:p>
            <a:pPr algn="ctr">
              <a:lnSpc>
                <a:spcPct val="100000"/>
              </a:lnSpc>
            </a:pPr>
            <a:endParaRPr b="0" lang="fr-FR" sz="2400" spc="-1" strike="noStrike">
              <a:latin typeface="Arial"/>
            </a:endParaRPr>
          </a:p>
        </p:txBody>
      </p:sp>
      <p:sp>
        <p:nvSpPr>
          <p:cNvPr id="217"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F5AEB00-F22D-4C38-8252-C5C628D690A0}"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18"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8818</TotalTime>
  <Application>LibreOffice/6.0.6.2$Linux_X86_64 LibreOffice_project/00m0$Build-2</Application>
  <Words>3722</Words>
  <Paragraphs>731</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2018-10-28T00:25:18Z</dcterms:modified>
  <cp:revision>652</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72</vt:i4>
  </property>
</Properties>
</file>